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6"/>
  </p:notesMasterIdLst>
  <p:sldIdLst>
    <p:sldId id="256" r:id="rId2"/>
    <p:sldId id="267" r:id="rId3"/>
    <p:sldId id="258" r:id="rId4"/>
    <p:sldId id="305" r:id="rId5"/>
    <p:sldId id="312" r:id="rId6"/>
    <p:sldId id="313" r:id="rId7"/>
    <p:sldId id="314" r:id="rId8"/>
    <p:sldId id="315" r:id="rId9"/>
    <p:sldId id="317" r:id="rId10"/>
    <p:sldId id="318" r:id="rId11"/>
    <p:sldId id="306" r:id="rId12"/>
    <p:sldId id="319" r:id="rId13"/>
    <p:sldId id="320" r:id="rId14"/>
    <p:sldId id="321" r:id="rId15"/>
    <p:sldId id="324" r:id="rId16"/>
    <p:sldId id="323" r:id="rId17"/>
    <p:sldId id="325" r:id="rId18"/>
    <p:sldId id="307" r:id="rId19"/>
    <p:sldId id="326" r:id="rId20"/>
    <p:sldId id="328" r:id="rId21"/>
    <p:sldId id="329" r:id="rId22"/>
    <p:sldId id="327" r:id="rId23"/>
    <p:sldId id="330" r:id="rId24"/>
    <p:sldId id="331" r:id="rId25"/>
    <p:sldId id="308" r:id="rId26"/>
    <p:sldId id="309" r:id="rId27"/>
    <p:sldId id="332" r:id="rId28"/>
    <p:sldId id="310" r:id="rId29"/>
    <p:sldId id="311" r:id="rId30"/>
    <p:sldId id="333" r:id="rId31"/>
    <p:sldId id="304" r:id="rId32"/>
    <p:sldId id="271" r:id="rId33"/>
    <p:sldId id="272" r:id="rId34"/>
    <p:sldId id="263" r:id="rId35"/>
  </p:sldIdLst>
  <p:sldSz cx="12192000" cy="6858000"/>
  <p:notesSz cx="6858000" cy="9144000"/>
  <p:embeddedFontLst>
    <p:embeddedFont>
      <p:font typeface="Arial Unicode MS" panose="020B0604020202020204" pitchFamily="34" charset="-128"/>
      <p:regular r:id="rId37"/>
    </p:embeddedFont>
    <p:embeddedFont>
      <p:font typeface="Cambria" panose="02040503050406030204" pitchFamily="18" charset="0"/>
      <p:regular r:id="rId38"/>
      <p:bold r:id="rId39"/>
      <p:italic r:id="rId40"/>
      <p:boldItalic r:id="rId41"/>
    </p:embeddedFont>
    <p:embeddedFont>
      <p:font typeface="Lato" panose="020F0502020204030203" pitchFamily="34" charset="0"/>
      <p:regular r:id="rId42"/>
      <p:bold r:id="rId43"/>
      <p:italic r:id="rId44"/>
      <p:boldItalic r:id="rId45"/>
    </p:embeddedFont>
    <p:embeddedFont>
      <p:font typeface="Lato Black" panose="020F0502020204030203" pitchFamily="34" charset="0"/>
      <p:bold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3" roundtripDataSignature="AMtx7mh4VrLQLvjXUsQeVJWWu9hsLYoG6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90" autoAdjust="0"/>
    <p:restoredTop sz="84278" autoAdjust="0"/>
  </p:normalViewPr>
  <p:slideViewPr>
    <p:cSldViewPr snapToGrid="0">
      <p:cViewPr varScale="1">
        <p:scale>
          <a:sx n="55" d="100"/>
          <a:sy n="55" d="100"/>
        </p:scale>
        <p:origin x="948"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8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83"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8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8" Type="http://schemas.openxmlformats.org/officeDocument/2006/relationships/slide" Target="slides/slide7.xml"/><Relationship Id="rId8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1" name="Google Shape;9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916194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9888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40884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92756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045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07731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50204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9983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5965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1733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8213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047682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30800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4655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996228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197161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17286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207659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85277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92933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2149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71752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98024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52522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4372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18076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16152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68603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8809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3453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69053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15"/>
        <p:cNvGrpSpPr/>
        <p:nvPr/>
      </p:nvGrpSpPr>
      <p:grpSpPr>
        <a:xfrm>
          <a:off x="0" y="0"/>
          <a:ext cx="0" cy="0"/>
          <a:chOff x="0" y="0"/>
          <a:chExt cx="0" cy="0"/>
        </a:xfrm>
      </p:grpSpPr>
      <p:pic>
        <p:nvPicPr>
          <p:cNvPr id="16" name="Google Shape;16;p10"/>
          <p:cNvPicPr preferRelativeResize="0"/>
          <p:nvPr/>
        </p:nvPicPr>
        <p:blipFill rotWithShape="1">
          <a:blip r:embed="rId2">
            <a:alphaModFix/>
          </a:blip>
          <a:srcRect/>
          <a:stretch/>
        </p:blipFill>
        <p:spPr>
          <a:xfrm>
            <a:off x="0" y="880629"/>
            <a:ext cx="10981113" cy="6176876"/>
          </a:xfrm>
          <a:prstGeom prst="rect">
            <a:avLst/>
          </a:prstGeom>
          <a:noFill/>
          <a:ln>
            <a:noFill/>
          </a:ln>
        </p:spPr>
      </p:pic>
      <p:pic>
        <p:nvPicPr>
          <p:cNvPr id="17" name="Google Shape;17;p10"/>
          <p:cNvPicPr preferRelativeResize="0"/>
          <p:nvPr/>
        </p:nvPicPr>
        <p:blipFill rotWithShape="1">
          <a:blip r:embed="rId3">
            <a:alphaModFix/>
          </a:blip>
          <a:srcRect r="-3333" b="87407"/>
          <a:stretch/>
        </p:blipFill>
        <p:spPr>
          <a:xfrm>
            <a:off x="0" y="0"/>
            <a:ext cx="12598400" cy="431800"/>
          </a:xfrm>
          <a:prstGeom prst="rect">
            <a:avLst/>
          </a:prstGeom>
          <a:noFill/>
          <a:ln>
            <a:noFill/>
          </a:ln>
        </p:spPr>
      </p:pic>
      <p:sp>
        <p:nvSpPr>
          <p:cNvPr id="18" name="Google Shape;18;p10"/>
          <p:cNvSpPr txBox="1">
            <a:spLocks noGrp="1"/>
          </p:cNvSpPr>
          <p:nvPr>
            <p:ph type="title"/>
          </p:nvPr>
        </p:nvSpPr>
        <p:spPr>
          <a:xfrm>
            <a:off x="1595351" y="2187196"/>
            <a:ext cx="9001297" cy="77858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144E8C"/>
              </a:buClr>
              <a:buSzPts val="4400"/>
              <a:buFont typeface="Lato Black"/>
              <a:buNone/>
              <a:defRPr sz="4400">
                <a:latin typeface="Lato Black"/>
                <a:ea typeface="Lato Black"/>
                <a:cs typeface="Lato Black"/>
                <a:sym typeface="Lato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9" name="Google Shape;19;p10"/>
          <p:cNvPicPr preferRelativeResize="0"/>
          <p:nvPr/>
        </p:nvPicPr>
        <p:blipFill rotWithShape="1">
          <a:blip r:embed="rId4">
            <a:alphaModFix/>
          </a:blip>
          <a:srcRect/>
          <a:stretch/>
        </p:blipFill>
        <p:spPr>
          <a:xfrm>
            <a:off x="4847885" y="210692"/>
            <a:ext cx="2496230" cy="1015802"/>
          </a:xfrm>
          <a:prstGeom prst="rect">
            <a:avLst/>
          </a:prstGeom>
          <a:noFill/>
          <a:ln>
            <a:noFill/>
          </a:ln>
        </p:spPr>
      </p:pic>
      <p:sp>
        <p:nvSpPr>
          <p:cNvPr id="20" name="Google Shape;20;p10"/>
          <p:cNvSpPr txBox="1"/>
          <p:nvPr/>
        </p:nvSpPr>
        <p:spPr>
          <a:xfrm>
            <a:off x="1595350" y="1017973"/>
            <a:ext cx="9144000" cy="778583"/>
          </a:xfrm>
          <a:prstGeom prst="rect">
            <a:avLst/>
          </a:prstGeom>
          <a:noFill/>
          <a:ln>
            <a:noFill/>
          </a:ln>
        </p:spPr>
        <p:txBody>
          <a:bodyPr spcFirstLastPara="1" wrap="square" lIns="91425" tIns="45700" rIns="91425" bIns="45700" anchor="b" anchorCtr="0">
            <a:normAutofit lnSpcReduction="10000"/>
          </a:bodyPr>
          <a:lstStyle/>
          <a:p>
            <a:pPr marL="0" marR="0" lvl="0" indent="0" algn="ctr" rtl="0">
              <a:lnSpc>
                <a:spcPct val="120000"/>
              </a:lnSpc>
              <a:spcBef>
                <a:spcPts val="0"/>
              </a:spcBef>
              <a:spcAft>
                <a:spcPts val="0"/>
              </a:spcAft>
              <a:buClr>
                <a:srgbClr val="144E8C"/>
              </a:buClr>
              <a:buSzPts val="2000"/>
              <a:buFont typeface="Lato Black"/>
              <a:buNone/>
            </a:pPr>
            <a:r>
              <a:rPr lang="en-US" sz="2000" b="1" i="0" u="none" strike="noStrike" cap="none">
                <a:solidFill>
                  <a:srgbClr val="144E8C"/>
                </a:solidFill>
                <a:latin typeface="Lato Black"/>
                <a:ea typeface="Lato Black"/>
                <a:cs typeface="Lato Black"/>
                <a:sym typeface="Lato Black"/>
              </a:rPr>
              <a:t>ĐẠI HỌC QUỐC GIA THÀNH PHỐ HỒ CHÍ MINH</a:t>
            </a:r>
            <a:br>
              <a:rPr lang="en-US" sz="2000" b="1" i="0" u="none" strike="noStrike" cap="none">
                <a:solidFill>
                  <a:srgbClr val="144E8C"/>
                </a:solidFill>
                <a:latin typeface="Lato Black"/>
                <a:ea typeface="Lato Black"/>
                <a:cs typeface="Lato Black"/>
                <a:sym typeface="Lato Black"/>
              </a:rPr>
            </a:br>
            <a:r>
              <a:rPr lang="en-US" sz="2000" b="1" i="0" u="none" strike="noStrike" cap="none">
                <a:solidFill>
                  <a:srgbClr val="144E8C"/>
                </a:solidFill>
                <a:latin typeface="Lato Black"/>
                <a:ea typeface="Lato Black"/>
                <a:cs typeface="Lato Black"/>
                <a:sym typeface="Lato Black"/>
              </a:rPr>
              <a:t>TRƯỜNG ĐẠI HỌC KINH TẾ - LUẬT</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0"/>
        <p:cNvGrpSpPr/>
        <p:nvPr/>
      </p:nvGrpSpPr>
      <p:grpSpPr>
        <a:xfrm>
          <a:off x="0" y="0"/>
          <a:ext cx="0" cy="0"/>
          <a:chOff x="0" y="0"/>
          <a:chExt cx="0" cy="0"/>
        </a:xfrm>
      </p:grpSpPr>
      <p:sp>
        <p:nvSpPr>
          <p:cNvPr id="31" name="Google Shape;31;p12"/>
          <p:cNvSpPr txBox="1">
            <a:spLocks noGrp="1"/>
          </p:cNvSpPr>
          <p:nvPr>
            <p:ph type="title"/>
          </p:nvPr>
        </p:nvSpPr>
        <p:spPr>
          <a:xfrm>
            <a:off x="839788" y="659342"/>
            <a:ext cx="3932237" cy="107025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44E8C"/>
              </a:buClr>
              <a:buSzPts val="3200"/>
              <a:buFont typeface="Lato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12"/>
          <p:cNvSpPr>
            <a:spLocks noGrp="1"/>
          </p:cNvSpPr>
          <p:nvPr>
            <p:ph type="pic" idx="2"/>
          </p:nvPr>
        </p:nvSpPr>
        <p:spPr>
          <a:xfrm>
            <a:off x="5183188" y="987425"/>
            <a:ext cx="6172200" cy="4873625"/>
          </a:xfrm>
          <a:prstGeom prst="rect">
            <a:avLst/>
          </a:prstGeom>
          <a:noFill/>
          <a:ln>
            <a:noFill/>
          </a:ln>
        </p:spPr>
      </p:sp>
      <p:sp>
        <p:nvSpPr>
          <p:cNvPr id="33" name="Google Shape;33;p1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pic>
        <p:nvPicPr>
          <p:cNvPr id="34" name="Google Shape;34;p12"/>
          <p:cNvPicPr preferRelativeResize="0"/>
          <p:nvPr/>
        </p:nvPicPr>
        <p:blipFill rotWithShape="1">
          <a:blip r:embed="rId2">
            <a:alphaModFix/>
          </a:blip>
          <a:srcRect r="-3333" b="87407"/>
          <a:stretch/>
        </p:blipFill>
        <p:spPr>
          <a:xfrm flipH="1">
            <a:off x="-406400" y="-1"/>
            <a:ext cx="12598400" cy="431800"/>
          </a:xfrm>
          <a:prstGeom prst="rect">
            <a:avLst/>
          </a:prstGeom>
          <a:noFill/>
          <a:ln>
            <a:noFill/>
          </a:ln>
        </p:spPr>
      </p:pic>
      <p:pic>
        <p:nvPicPr>
          <p:cNvPr id="35" name="Google Shape;35;p12"/>
          <p:cNvPicPr preferRelativeResize="0"/>
          <p:nvPr/>
        </p:nvPicPr>
        <p:blipFill rotWithShape="1">
          <a:blip r:embed="rId3">
            <a:alphaModFix/>
          </a:blip>
          <a:srcRect l="15000" t="43307" r="32291" b="37052"/>
          <a:stretch/>
        </p:blipFill>
        <p:spPr>
          <a:xfrm>
            <a:off x="211666" y="6201820"/>
            <a:ext cx="3590248" cy="656180"/>
          </a:xfrm>
          <a:prstGeom prst="rect">
            <a:avLst/>
          </a:prstGeom>
          <a:noFill/>
          <a:ln>
            <a:noFill/>
          </a:ln>
        </p:spPr>
      </p:pic>
      <p:sp>
        <p:nvSpPr>
          <p:cNvPr id="36" name="Google Shape;36;p12"/>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b="1" i="1">
                <a:solidFill>
                  <a:schemeClr val="lt2"/>
                </a:solidFill>
                <a:latin typeface="Lato"/>
                <a:ea typeface="Lato"/>
                <a:cs typeface="Lato"/>
                <a:sym typeface="La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2"/>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i="0" u="none" strike="noStrike" cap="none">
                <a:solidFill>
                  <a:schemeClr val="lt1"/>
                </a:solidFill>
                <a:latin typeface="Lato"/>
                <a:ea typeface="Lato"/>
                <a:cs typeface="Lato"/>
                <a:sym typeface="Lato"/>
              </a:defRPr>
            </a:lvl1pPr>
            <a:lvl2pPr marL="0" lvl="1" indent="0" algn="r">
              <a:spcBef>
                <a:spcPts val="0"/>
              </a:spcBef>
              <a:buNone/>
              <a:defRPr sz="1200" b="1" i="0" u="none" strike="noStrike" cap="none">
                <a:solidFill>
                  <a:schemeClr val="lt1"/>
                </a:solidFill>
                <a:latin typeface="Lato"/>
                <a:ea typeface="Lato"/>
                <a:cs typeface="Lato"/>
                <a:sym typeface="Lato"/>
              </a:defRPr>
            </a:lvl2pPr>
            <a:lvl3pPr marL="0" lvl="2" indent="0" algn="r">
              <a:spcBef>
                <a:spcPts val="0"/>
              </a:spcBef>
              <a:buNone/>
              <a:defRPr sz="1200" b="1" i="0" u="none" strike="noStrike" cap="none">
                <a:solidFill>
                  <a:schemeClr val="lt1"/>
                </a:solidFill>
                <a:latin typeface="Lato"/>
                <a:ea typeface="Lato"/>
                <a:cs typeface="Lato"/>
                <a:sym typeface="Lato"/>
              </a:defRPr>
            </a:lvl3pPr>
            <a:lvl4pPr marL="0" lvl="3" indent="0" algn="r">
              <a:spcBef>
                <a:spcPts val="0"/>
              </a:spcBef>
              <a:buNone/>
              <a:defRPr sz="1200" b="1" i="0" u="none" strike="noStrike" cap="none">
                <a:solidFill>
                  <a:schemeClr val="lt1"/>
                </a:solidFill>
                <a:latin typeface="Lato"/>
                <a:ea typeface="Lato"/>
                <a:cs typeface="Lato"/>
                <a:sym typeface="Lato"/>
              </a:defRPr>
            </a:lvl4pPr>
            <a:lvl5pPr marL="0" lvl="4" indent="0" algn="r">
              <a:spcBef>
                <a:spcPts val="0"/>
              </a:spcBef>
              <a:buNone/>
              <a:defRPr sz="1200" b="1" i="0" u="none" strike="noStrike" cap="none">
                <a:solidFill>
                  <a:schemeClr val="lt1"/>
                </a:solidFill>
                <a:latin typeface="Lato"/>
                <a:ea typeface="Lato"/>
                <a:cs typeface="Lato"/>
                <a:sym typeface="Lato"/>
              </a:defRPr>
            </a:lvl5pPr>
            <a:lvl6pPr marL="0" lvl="5" indent="0" algn="r">
              <a:spcBef>
                <a:spcPts val="0"/>
              </a:spcBef>
              <a:buNone/>
              <a:defRPr sz="1200" b="1" i="0" u="none" strike="noStrike" cap="none">
                <a:solidFill>
                  <a:schemeClr val="lt1"/>
                </a:solidFill>
                <a:latin typeface="Lato"/>
                <a:ea typeface="Lato"/>
                <a:cs typeface="Lato"/>
                <a:sym typeface="Lato"/>
              </a:defRPr>
            </a:lvl6pPr>
            <a:lvl7pPr marL="0" lvl="6" indent="0" algn="r">
              <a:spcBef>
                <a:spcPts val="0"/>
              </a:spcBef>
              <a:buNone/>
              <a:defRPr sz="1200" b="1" i="0" u="none" strike="noStrike" cap="none">
                <a:solidFill>
                  <a:schemeClr val="lt1"/>
                </a:solidFill>
                <a:latin typeface="Lato"/>
                <a:ea typeface="Lato"/>
                <a:cs typeface="Lato"/>
                <a:sym typeface="Lato"/>
              </a:defRPr>
            </a:lvl7pPr>
            <a:lvl8pPr marL="0" lvl="7" indent="0" algn="r">
              <a:spcBef>
                <a:spcPts val="0"/>
              </a:spcBef>
              <a:buNone/>
              <a:defRPr sz="1200" b="1" i="0" u="none" strike="noStrike" cap="none">
                <a:solidFill>
                  <a:schemeClr val="lt1"/>
                </a:solidFill>
                <a:latin typeface="Lato"/>
                <a:ea typeface="Lato"/>
                <a:cs typeface="Lato"/>
                <a:sym typeface="Lato"/>
              </a:defRPr>
            </a:lvl8pPr>
            <a:lvl9pPr marL="0" lvl="8" indent="0" algn="r">
              <a:spcBef>
                <a:spcPts val="0"/>
              </a:spcBef>
              <a:buNone/>
              <a:defRPr sz="1200" b="1"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0"/>
        <p:cNvGrpSpPr/>
        <p:nvPr/>
      </p:nvGrpSpPr>
      <p:grpSpPr>
        <a:xfrm>
          <a:off x="0" y="0"/>
          <a:ext cx="0" cy="0"/>
          <a:chOff x="0" y="0"/>
          <a:chExt cx="0" cy="0"/>
        </a:xfrm>
      </p:grpSpPr>
      <p:pic>
        <p:nvPicPr>
          <p:cNvPr id="71" name="Google Shape;71;p17"/>
          <p:cNvPicPr preferRelativeResize="0"/>
          <p:nvPr/>
        </p:nvPicPr>
        <p:blipFill rotWithShape="1">
          <a:blip r:embed="rId2">
            <a:alphaModFix/>
          </a:blip>
          <a:srcRect r="-3333" b="87407"/>
          <a:stretch/>
        </p:blipFill>
        <p:spPr>
          <a:xfrm>
            <a:off x="0" y="0"/>
            <a:ext cx="12598400" cy="431800"/>
          </a:xfrm>
          <a:prstGeom prst="rect">
            <a:avLst/>
          </a:prstGeom>
          <a:noFill/>
          <a:ln>
            <a:noFill/>
          </a:ln>
        </p:spPr>
      </p:pic>
      <p:pic>
        <p:nvPicPr>
          <p:cNvPr id="72" name="Google Shape;72;p17"/>
          <p:cNvPicPr preferRelativeResize="0"/>
          <p:nvPr/>
        </p:nvPicPr>
        <p:blipFill rotWithShape="1">
          <a:blip r:embed="rId3">
            <a:alphaModFix/>
          </a:blip>
          <a:srcRect/>
          <a:stretch/>
        </p:blipFill>
        <p:spPr>
          <a:xfrm>
            <a:off x="-85306" y="-330860"/>
            <a:ext cx="12192000" cy="6858000"/>
          </a:xfrm>
          <a:prstGeom prst="rect">
            <a:avLst/>
          </a:prstGeom>
          <a:noFill/>
          <a:ln>
            <a:noFill/>
          </a:ln>
        </p:spPr>
      </p:pic>
      <p:sp>
        <p:nvSpPr>
          <p:cNvPr id="73" name="Google Shape;73;p17"/>
          <p:cNvSpPr txBox="1">
            <a:spLocks noGrp="1"/>
          </p:cNvSpPr>
          <p:nvPr>
            <p:ph type="title"/>
          </p:nvPr>
        </p:nvSpPr>
        <p:spPr>
          <a:xfrm>
            <a:off x="838200" y="2581306"/>
            <a:ext cx="10515600" cy="1566745"/>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144E8C"/>
              </a:buClr>
              <a:buSzPts val="9600"/>
              <a:buFont typeface="Lato Black"/>
              <a:buNone/>
              <a:defRPr sz="9600">
                <a:latin typeface="Lato Black"/>
                <a:ea typeface="Lato Black"/>
                <a:cs typeface="Lato Black"/>
                <a:sym typeface="Lato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4" name="Google Shape;74;p17"/>
          <p:cNvPicPr preferRelativeResize="0"/>
          <p:nvPr/>
        </p:nvPicPr>
        <p:blipFill rotWithShape="1">
          <a:blip r:embed="rId4">
            <a:alphaModFix/>
          </a:blip>
          <a:srcRect/>
          <a:stretch/>
        </p:blipFill>
        <p:spPr>
          <a:xfrm>
            <a:off x="4357944" y="330860"/>
            <a:ext cx="2890753" cy="1176347"/>
          </a:xfrm>
          <a:prstGeom prst="rect">
            <a:avLst/>
          </a:prstGeom>
          <a:noFill/>
          <a:ln>
            <a:noFill/>
          </a:ln>
        </p:spPr>
      </p:pic>
      <p:sp>
        <p:nvSpPr>
          <p:cNvPr id="75" name="Google Shape;75;p17"/>
          <p:cNvSpPr txBox="1"/>
          <p:nvPr/>
        </p:nvSpPr>
        <p:spPr>
          <a:xfrm>
            <a:off x="2805445" y="1354975"/>
            <a:ext cx="6410498" cy="688410"/>
          </a:xfrm>
          <a:prstGeom prst="rect">
            <a:avLst/>
          </a:prstGeom>
          <a:noFill/>
          <a:ln>
            <a:noFill/>
          </a:ln>
        </p:spPr>
        <p:txBody>
          <a:bodyPr spcFirstLastPara="1" wrap="square" lIns="91425" tIns="45700" rIns="91425" bIns="45700" anchor="ctr" anchorCtr="0">
            <a:noAutofit/>
          </a:bodyPr>
          <a:lstStyle/>
          <a:p>
            <a:pPr marL="0" marR="0" lvl="0" indent="0" algn="ctr" rtl="0">
              <a:lnSpc>
                <a:spcPct val="120000"/>
              </a:lnSpc>
              <a:spcBef>
                <a:spcPts val="0"/>
              </a:spcBef>
              <a:spcAft>
                <a:spcPts val="0"/>
              </a:spcAft>
              <a:buClr>
                <a:srgbClr val="144E8C"/>
              </a:buClr>
              <a:buSzPts val="2000"/>
              <a:buFont typeface="Lato Black"/>
              <a:buNone/>
            </a:pPr>
            <a:r>
              <a:rPr lang="en-US" sz="2000" b="1" i="0" u="none" strike="noStrike" cap="none">
                <a:solidFill>
                  <a:srgbClr val="144E8C"/>
                </a:solidFill>
                <a:latin typeface="Lato Black"/>
                <a:ea typeface="Lato Black"/>
                <a:cs typeface="Lato Black"/>
                <a:sym typeface="Lato Black"/>
              </a:rPr>
              <a:t>ĐẠI HỌC QUỐC GIA THÀNH PHỐ HỒ CHÍ MINH</a:t>
            </a:r>
            <a:br>
              <a:rPr lang="en-US" sz="2000" b="1" i="0" u="none" strike="noStrike" cap="none">
                <a:solidFill>
                  <a:srgbClr val="144E8C"/>
                </a:solidFill>
                <a:latin typeface="Lato Black"/>
                <a:ea typeface="Lato Black"/>
                <a:cs typeface="Lato Black"/>
                <a:sym typeface="Lato Black"/>
              </a:rPr>
            </a:br>
            <a:r>
              <a:rPr lang="en-US" sz="2000" b="1" i="0" u="none" strike="noStrike" cap="none">
                <a:solidFill>
                  <a:srgbClr val="144E8C"/>
                </a:solidFill>
                <a:latin typeface="Lato Black"/>
                <a:ea typeface="Lato Black"/>
                <a:cs typeface="Lato Black"/>
                <a:sym typeface="Lato Black"/>
              </a:rPr>
              <a:t>TRƯỜNG ĐẠI HỌC KINH TẾ - LUẬT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6"/>
        <p:cNvGrpSpPr/>
        <p:nvPr/>
      </p:nvGrpSpPr>
      <p:grpSpPr>
        <a:xfrm>
          <a:off x="0" y="0"/>
          <a:ext cx="0" cy="0"/>
          <a:chOff x="0" y="0"/>
          <a:chExt cx="0" cy="0"/>
        </a:xfrm>
      </p:grpSpPr>
      <p:sp>
        <p:nvSpPr>
          <p:cNvPr id="77" name="Google Shape;77;p18"/>
          <p:cNvSpPr txBox="1">
            <a:spLocks noGrp="1"/>
          </p:cNvSpPr>
          <p:nvPr>
            <p:ph type="title"/>
          </p:nvPr>
        </p:nvSpPr>
        <p:spPr>
          <a:xfrm>
            <a:off x="839788" y="577547"/>
            <a:ext cx="3932237" cy="129225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44E8C"/>
              </a:buClr>
              <a:buSzPts val="3200"/>
              <a:buFont typeface="Lato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9" name="Google Shape;79;p18"/>
          <p:cNvSpPr txBox="1">
            <a:spLocks noGrp="1"/>
          </p:cNvSpPr>
          <p:nvPr>
            <p:ph type="body" idx="2"/>
          </p:nvPr>
        </p:nvSpPr>
        <p:spPr>
          <a:xfrm>
            <a:off x="839788" y="2201630"/>
            <a:ext cx="3932237" cy="366735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pic>
        <p:nvPicPr>
          <p:cNvPr id="80" name="Google Shape;80;p18"/>
          <p:cNvPicPr preferRelativeResize="0"/>
          <p:nvPr/>
        </p:nvPicPr>
        <p:blipFill rotWithShape="1">
          <a:blip r:embed="rId2">
            <a:alphaModFix/>
          </a:blip>
          <a:srcRect r="-3333" b="87407"/>
          <a:stretch/>
        </p:blipFill>
        <p:spPr>
          <a:xfrm flipH="1">
            <a:off x="-406400" y="-1"/>
            <a:ext cx="12598400" cy="431800"/>
          </a:xfrm>
          <a:prstGeom prst="rect">
            <a:avLst/>
          </a:prstGeom>
          <a:noFill/>
          <a:ln>
            <a:noFill/>
          </a:ln>
        </p:spPr>
      </p:pic>
      <p:pic>
        <p:nvPicPr>
          <p:cNvPr id="81" name="Google Shape;81;p18"/>
          <p:cNvPicPr preferRelativeResize="0"/>
          <p:nvPr/>
        </p:nvPicPr>
        <p:blipFill rotWithShape="1">
          <a:blip r:embed="rId3">
            <a:alphaModFix/>
          </a:blip>
          <a:srcRect l="24127" t="66898" r="25919" b="25925"/>
          <a:stretch/>
        </p:blipFill>
        <p:spPr>
          <a:xfrm>
            <a:off x="810734" y="1911095"/>
            <a:ext cx="2855494" cy="115369"/>
          </a:xfrm>
          <a:prstGeom prst="rect">
            <a:avLst/>
          </a:prstGeom>
          <a:noFill/>
          <a:ln>
            <a:noFill/>
          </a:ln>
        </p:spPr>
      </p:pic>
      <p:pic>
        <p:nvPicPr>
          <p:cNvPr id="82" name="Google Shape;82;p18"/>
          <p:cNvPicPr preferRelativeResize="0"/>
          <p:nvPr/>
        </p:nvPicPr>
        <p:blipFill rotWithShape="1">
          <a:blip r:embed="rId4">
            <a:alphaModFix/>
          </a:blip>
          <a:srcRect l="15000" t="43307" r="32291" b="37052"/>
          <a:stretch/>
        </p:blipFill>
        <p:spPr>
          <a:xfrm>
            <a:off x="211666" y="6160255"/>
            <a:ext cx="3590248" cy="656180"/>
          </a:xfrm>
          <a:prstGeom prst="rect">
            <a:avLst/>
          </a:prstGeom>
          <a:noFill/>
          <a:ln>
            <a:noFill/>
          </a:ln>
        </p:spPr>
      </p:pic>
      <p:sp>
        <p:nvSpPr>
          <p:cNvPr id="83" name="Google Shape;83;p18"/>
          <p:cNvSpPr txBox="1">
            <a:spLocks noGrp="1"/>
          </p:cNvSpPr>
          <p:nvPr>
            <p:ph type="ftr" idx="11"/>
          </p:nvPr>
        </p:nvSpPr>
        <p:spPr>
          <a:xfrm>
            <a:off x="728132" y="6387798"/>
            <a:ext cx="2370667" cy="26140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b="1" i="1">
                <a:solidFill>
                  <a:schemeClr val="lt2"/>
                </a:solidFill>
                <a:latin typeface="Lato"/>
                <a:ea typeface="Lato"/>
                <a:cs typeface="Lato"/>
                <a:sym typeface="La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8"/>
          <p:cNvSpPr txBox="1">
            <a:spLocks noGrp="1"/>
          </p:cNvSpPr>
          <p:nvPr>
            <p:ph type="sldNum" idx="12"/>
          </p:nvPr>
        </p:nvSpPr>
        <p:spPr>
          <a:xfrm>
            <a:off x="3098799" y="6335940"/>
            <a:ext cx="39793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i="0" u="none" strike="noStrike" cap="none">
                <a:solidFill>
                  <a:schemeClr val="lt1"/>
                </a:solidFill>
                <a:latin typeface="Lato"/>
                <a:ea typeface="Lato"/>
                <a:cs typeface="Lato"/>
                <a:sym typeface="Lato"/>
              </a:defRPr>
            </a:lvl1pPr>
            <a:lvl2pPr marL="0" lvl="1" indent="0" algn="r">
              <a:spcBef>
                <a:spcPts val="0"/>
              </a:spcBef>
              <a:buNone/>
              <a:defRPr sz="1200" b="1" i="0" u="none" strike="noStrike" cap="none">
                <a:solidFill>
                  <a:schemeClr val="lt1"/>
                </a:solidFill>
                <a:latin typeface="Lato"/>
                <a:ea typeface="Lato"/>
                <a:cs typeface="Lato"/>
                <a:sym typeface="Lato"/>
              </a:defRPr>
            </a:lvl2pPr>
            <a:lvl3pPr marL="0" lvl="2" indent="0" algn="r">
              <a:spcBef>
                <a:spcPts val="0"/>
              </a:spcBef>
              <a:buNone/>
              <a:defRPr sz="1200" b="1" i="0" u="none" strike="noStrike" cap="none">
                <a:solidFill>
                  <a:schemeClr val="lt1"/>
                </a:solidFill>
                <a:latin typeface="Lato"/>
                <a:ea typeface="Lato"/>
                <a:cs typeface="Lato"/>
                <a:sym typeface="Lato"/>
              </a:defRPr>
            </a:lvl3pPr>
            <a:lvl4pPr marL="0" lvl="3" indent="0" algn="r">
              <a:spcBef>
                <a:spcPts val="0"/>
              </a:spcBef>
              <a:buNone/>
              <a:defRPr sz="1200" b="1" i="0" u="none" strike="noStrike" cap="none">
                <a:solidFill>
                  <a:schemeClr val="lt1"/>
                </a:solidFill>
                <a:latin typeface="Lato"/>
                <a:ea typeface="Lato"/>
                <a:cs typeface="Lato"/>
                <a:sym typeface="Lato"/>
              </a:defRPr>
            </a:lvl4pPr>
            <a:lvl5pPr marL="0" lvl="4" indent="0" algn="r">
              <a:spcBef>
                <a:spcPts val="0"/>
              </a:spcBef>
              <a:buNone/>
              <a:defRPr sz="1200" b="1" i="0" u="none" strike="noStrike" cap="none">
                <a:solidFill>
                  <a:schemeClr val="lt1"/>
                </a:solidFill>
                <a:latin typeface="Lato"/>
                <a:ea typeface="Lato"/>
                <a:cs typeface="Lato"/>
                <a:sym typeface="Lato"/>
              </a:defRPr>
            </a:lvl5pPr>
            <a:lvl6pPr marL="0" lvl="5" indent="0" algn="r">
              <a:spcBef>
                <a:spcPts val="0"/>
              </a:spcBef>
              <a:buNone/>
              <a:defRPr sz="1200" b="1" i="0" u="none" strike="noStrike" cap="none">
                <a:solidFill>
                  <a:schemeClr val="lt1"/>
                </a:solidFill>
                <a:latin typeface="Lato"/>
                <a:ea typeface="Lato"/>
                <a:cs typeface="Lato"/>
                <a:sym typeface="Lato"/>
              </a:defRPr>
            </a:lvl6pPr>
            <a:lvl7pPr marL="0" lvl="6" indent="0" algn="r">
              <a:spcBef>
                <a:spcPts val="0"/>
              </a:spcBef>
              <a:buNone/>
              <a:defRPr sz="1200" b="1" i="0" u="none" strike="noStrike" cap="none">
                <a:solidFill>
                  <a:schemeClr val="lt1"/>
                </a:solidFill>
                <a:latin typeface="Lato"/>
                <a:ea typeface="Lato"/>
                <a:cs typeface="Lato"/>
                <a:sym typeface="Lato"/>
              </a:defRPr>
            </a:lvl7pPr>
            <a:lvl8pPr marL="0" lvl="7" indent="0" algn="r">
              <a:spcBef>
                <a:spcPts val="0"/>
              </a:spcBef>
              <a:buNone/>
              <a:defRPr sz="1200" b="1" i="0" u="none" strike="noStrike" cap="none">
                <a:solidFill>
                  <a:schemeClr val="lt1"/>
                </a:solidFill>
                <a:latin typeface="Lato"/>
                <a:ea typeface="Lato"/>
                <a:cs typeface="Lato"/>
                <a:sym typeface="Lato"/>
              </a:defRPr>
            </a:lvl8pPr>
            <a:lvl9pPr marL="0" lvl="8" indent="0" algn="r">
              <a:spcBef>
                <a:spcPts val="0"/>
              </a:spcBef>
              <a:buNone/>
              <a:defRPr sz="1200" b="1"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85"/>
        <p:cNvGrpSpPr/>
        <p:nvPr/>
      </p:nvGrpSpPr>
      <p:grpSpPr>
        <a:xfrm>
          <a:off x="0" y="0"/>
          <a:ext cx="0" cy="0"/>
          <a:chOff x="0" y="0"/>
          <a:chExt cx="0" cy="0"/>
        </a:xfrm>
      </p:grpSpPr>
      <p:sp>
        <p:nvSpPr>
          <p:cNvPr id="86" name="Google Shape;86;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9"/>
          <p:cNvSpPr txBox="1">
            <a:spLocks noGrp="1"/>
          </p:cNvSpPr>
          <p:nvPr>
            <p:ph type="ftr" idx="11"/>
          </p:nvPr>
        </p:nvSpPr>
        <p:spPr>
          <a:xfrm>
            <a:off x="3581400" y="6356350"/>
            <a:ext cx="5029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144E8C"/>
              </a:buClr>
              <a:buSzPts val="4400"/>
              <a:buFont typeface="Lato Black"/>
              <a:buNone/>
              <a:defRPr sz="4400" b="1" i="0" u="none" strike="noStrike" cap="none">
                <a:solidFill>
                  <a:srgbClr val="144E8C"/>
                </a:solidFill>
                <a:latin typeface="Lato Black"/>
                <a:ea typeface="Lato Black"/>
                <a:cs typeface="Lato Black"/>
                <a:sym typeface="Lato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1"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1"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1"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9"/>
          <p:cNvSpPr txBox="1">
            <a:spLocks noGrp="1"/>
          </p:cNvSpPr>
          <p:nvPr>
            <p:ph type="ftr" idx="11"/>
          </p:nvPr>
        </p:nvSpPr>
        <p:spPr>
          <a:xfrm>
            <a:off x="3581400" y="6356350"/>
            <a:ext cx="50292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6" r:id="rId3"/>
    <p:sldLayoutId id="2147483657" r:id="rId4"/>
    <p:sldLayoutId id="2147483658"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hanhtd@uel.edu.v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tranduythanh.com/"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tranduythanh.com/2023/12/07/bai-19-qdateedit-basic-widgets-pyqt6/"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tranduythanh.com/2023/12/15/bai-20-qtimeedit-basic-widgets-pyqt6/"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tranduythanh.com/2023/12/07/bai-19-qdateedit-basic-widgets-pyqt6/"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hyperlink" Target="https://tranduythanh.com/2023/12/15/bai-20-qtimeedit-basic-widgets-pyqt6/"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tranduythanh.com/2023/12/07/bai-19-qdateedit-basic-widgets-pyqt6/#date-format"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hyperlink" Target="https://tranduythanh.com/2023/12/15/bai-20-qtimeedit-basic-widgets-pyqt6/#time-format"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tranduythanh.com/2023/12/29/bai-21-qdatetimeedit-basic-widgets-pyqt6/"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6" name="Title 1">
            <a:extLst>
              <a:ext uri="{FF2B5EF4-FFF2-40B4-BE49-F238E27FC236}">
                <a16:creationId xmlns:a16="http://schemas.microsoft.com/office/drawing/2014/main" id="{7F9BAC58-9AA6-A91A-085E-F1421DCCF43A}"/>
              </a:ext>
            </a:extLst>
          </p:cNvPr>
          <p:cNvSpPr txBox="1">
            <a:spLocks/>
          </p:cNvSpPr>
          <p:nvPr/>
        </p:nvSpPr>
        <p:spPr bwMode="auto">
          <a:xfrm>
            <a:off x="2064584" y="1697191"/>
            <a:ext cx="8763000" cy="19049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800" b="1">
                <a:solidFill>
                  <a:schemeClr val="bg2"/>
                </a:solidFill>
                <a:latin typeface="+mj-lt"/>
                <a:ea typeface="+mj-ea"/>
                <a:cs typeface="+mj-cs"/>
              </a:defRPr>
            </a:lvl1pPr>
            <a:lvl2pPr algn="ctr" rtl="0" eaLnBrk="1" fontAlgn="base" hangingPunct="1">
              <a:spcBef>
                <a:spcPct val="0"/>
              </a:spcBef>
              <a:spcAft>
                <a:spcPct val="0"/>
              </a:spcAft>
              <a:defRPr sz="3600" b="1">
                <a:solidFill>
                  <a:schemeClr val="bg1"/>
                </a:solidFill>
                <a:latin typeface="Arial" charset="0"/>
              </a:defRPr>
            </a:lvl2pPr>
            <a:lvl3pPr algn="ctr" rtl="0" eaLnBrk="1" fontAlgn="base" hangingPunct="1">
              <a:spcBef>
                <a:spcPct val="0"/>
              </a:spcBef>
              <a:spcAft>
                <a:spcPct val="0"/>
              </a:spcAft>
              <a:defRPr sz="3600" b="1">
                <a:solidFill>
                  <a:schemeClr val="bg1"/>
                </a:solidFill>
                <a:latin typeface="Arial" charset="0"/>
              </a:defRPr>
            </a:lvl3pPr>
            <a:lvl4pPr algn="ctr" rtl="0" eaLnBrk="1" fontAlgn="base" hangingPunct="1">
              <a:spcBef>
                <a:spcPct val="0"/>
              </a:spcBef>
              <a:spcAft>
                <a:spcPct val="0"/>
              </a:spcAft>
              <a:defRPr sz="3600" b="1">
                <a:solidFill>
                  <a:schemeClr val="bg1"/>
                </a:solidFill>
                <a:latin typeface="Arial" charset="0"/>
              </a:defRPr>
            </a:lvl4pPr>
            <a:lvl5pPr algn="ctr" rtl="0" eaLnBrk="1" fontAlgn="base" hangingPunct="1">
              <a:spcBef>
                <a:spcPct val="0"/>
              </a:spcBef>
              <a:spcAft>
                <a:spcPct val="0"/>
              </a:spcAft>
              <a:defRPr sz="3600" b="1">
                <a:solidFill>
                  <a:schemeClr val="bg1"/>
                </a:solidFill>
                <a:latin typeface="Arial" charset="0"/>
              </a:defRPr>
            </a:lvl5pPr>
            <a:lvl6pPr marL="457200" algn="ctr" rtl="0" eaLnBrk="1" fontAlgn="base" hangingPunct="1">
              <a:spcBef>
                <a:spcPct val="0"/>
              </a:spcBef>
              <a:spcAft>
                <a:spcPct val="0"/>
              </a:spcAft>
              <a:defRPr sz="3600" b="1">
                <a:solidFill>
                  <a:schemeClr val="bg1"/>
                </a:solidFill>
                <a:latin typeface="Arial" charset="0"/>
              </a:defRPr>
            </a:lvl6pPr>
            <a:lvl7pPr marL="914400" algn="ctr" rtl="0" eaLnBrk="1" fontAlgn="base" hangingPunct="1">
              <a:spcBef>
                <a:spcPct val="0"/>
              </a:spcBef>
              <a:spcAft>
                <a:spcPct val="0"/>
              </a:spcAft>
              <a:defRPr sz="3600" b="1">
                <a:solidFill>
                  <a:schemeClr val="bg1"/>
                </a:solidFill>
                <a:latin typeface="Arial" charset="0"/>
              </a:defRPr>
            </a:lvl7pPr>
            <a:lvl8pPr marL="1371600" algn="ctr" rtl="0" eaLnBrk="1" fontAlgn="base" hangingPunct="1">
              <a:spcBef>
                <a:spcPct val="0"/>
              </a:spcBef>
              <a:spcAft>
                <a:spcPct val="0"/>
              </a:spcAft>
              <a:defRPr sz="3600" b="1">
                <a:solidFill>
                  <a:schemeClr val="bg1"/>
                </a:solidFill>
                <a:latin typeface="Arial" charset="0"/>
              </a:defRPr>
            </a:lvl8pPr>
            <a:lvl9pPr marL="1828800" algn="ctr" rtl="0" eaLnBrk="1" fontAlgn="base" hangingPunct="1">
              <a:spcBef>
                <a:spcPct val="0"/>
              </a:spcBef>
              <a:spcAft>
                <a:spcPct val="0"/>
              </a:spcAft>
              <a:defRPr sz="3600" b="1">
                <a:solidFill>
                  <a:schemeClr val="bg1"/>
                </a:solidFill>
                <a:latin typeface="Arial" charset="0"/>
              </a:defRPr>
            </a:lvl9pPr>
          </a:lstStyle>
          <a:p>
            <a:pPr>
              <a:defRPr/>
            </a:pPr>
            <a:r>
              <a:rPr lang="en-US" sz="3200" dirty="0" err="1">
                <a:solidFill>
                  <a:srgbClr val="002060"/>
                </a:solidFill>
                <a:latin typeface="Times New Roman" panose="02020603050405020304" pitchFamily="18" charset="0"/>
                <a:cs typeface="Times New Roman" panose="02020603050405020304" pitchFamily="18" charset="0"/>
              </a:rPr>
              <a:t>Học</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máy</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trong</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phân</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tích</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kinh</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doanh</a:t>
            </a:r>
            <a:endParaRPr lang="en-US" sz="3200" kern="0" dirty="0">
              <a:solidFill>
                <a:srgbClr val="002060"/>
              </a:solidFill>
              <a:latin typeface="Times New Roman" panose="02020603050405020304" pitchFamily="18" charset="0"/>
              <a:cs typeface="Times New Roman" panose="02020603050405020304" pitchFamily="18" charset="0"/>
            </a:endParaRPr>
          </a:p>
          <a:p>
            <a:pPr>
              <a:defRPr/>
            </a:pPr>
            <a:r>
              <a:rPr lang="en-US" sz="3200" b="0" u="sng" kern="0" dirty="0" err="1">
                <a:solidFill>
                  <a:srgbClr val="002060"/>
                </a:solidFill>
                <a:latin typeface="Times New Roman" panose="02020603050405020304" pitchFamily="18" charset="0"/>
                <a:cs typeface="Times New Roman" panose="02020603050405020304" pitchFamily="18" charset="0"/>
              </a:rPr>
              <a:t>Bài</a:t>
            </a:r>
            <a:r>
              <a:rPr lang="en-US" sz="3200" b="0" u="sng" kern="0" dirty="0">
                <a:solidFill>
                  <a:srgbClr val="002060"/>
                </a:solidFill>
                <a:latin typeface="Times New Roman" panose="02020603050405020304" pitchFamily="18" charset="0"/>
                <a:cs typeface="Times New Roman" panose="02020603050405020304" pitchFamily="18" charset="0"/>
              </a:rPr>
              <a:t> </a:t>
            </a:r>
            <a:r>
              <a:rPr lang="en-US" sz="3200" b="0" u="sng" kern="0" dirty="0" err="1">
                <a:solidFill>
                  <a:srgbClr val="002060"/>
                </a:solidFill>
                <a:latin typeface="Times New Roman" panose="02020603050405020304" pitchFamily="18" charset="0"/>
                <a:cs typeface="Times New Roman" panose="02020603050405020304" pitchFamily="18" charset="0"/>
              </a:rPr>
              <a:t>Học</a:t>
            </a:r>
            <a:endParaRPr lang="en-US" sz="3200" b="0" u="sng" kern="0" dirty="0">
              <a:solidFill>
                <a:srgbClr val="002060"/>
              </a:solidFill>
              <a:latin typeface="Times New Roman" panose="02020603050405020304" pitchFamily="18" charset="0"/>
              <a:cs typeface="Times New Roman" panose="02020603050405020304" pitchFamily="18" charset="0"/>
            </a:endParaRPr>
          </a:p>
          <a:p>
            <a:pPr>
              <a:defRPr/>
            </a:pPr>
            <a:r>
              <a:rPr lang="vi-VN" sz="3200" b="0" dirty="0">
                <a:solidFill>
                  <a:srgbClr val="002060"/>
                </a:solidFill>
                <a:cs typeface="Times New Roman" panose="02020603050405020304" pitchFamily="18" charset="0"/>
              </a:rPr>
              <a:t>Widgets cơ bản</a:t>
            </a:r>
            <a:r>
              <a:rPr lang="en-US" sz="3200" b="0" dirty="0">
                <a:solidFill>
                  <a:srgbClr val="002060"/>
                </a:solidFill>
                <a:cs typeface="Times New Roman" panose="02020603050405020304" pitchFamily="18" charset="0"/>
              </a:rPr>
              <a:t>(</a:t>
            </a:r>
            <a:r>
              <a:rPr lang="en-US" sz="3200" b="0" dirty="0" err="1">
                <a:solidFill>
                  <a:srgbClr val="002060"/>
                </a:solidFill>
                <a:cs typeface="Times New Roman" panose="02020603050405020304" pitchFamily="18" charset="0"/>
              </a:rPr>
              <a:t>tt</a:t>
            </a:r>
            <a:r>
              <a:rPr lang="en-US" sz="3200" b="0" dirty="0">
                <a:solidFill>
                  <a:srgbClr val="002060"/>
                </a:solidFill>
                <a:cs typeface="Times New Roman" panose="02020603050405020304" pitchFamily="18" charset="0"/>
              </a:rPr>
              <a:t>)</a:t>
            </a:r>
          </a:p>
        </p:txBody>
      </p:sp>
      <p:sp>
        <p:nvSpPr>
          <p:cNvPr id="7" name="TextBox 6">
            <a:extLst>
              <a:ext uri="{FF2B5EF4-FFF2-40B4-BE49-F238E27FC236}">
                <a16:creationId xmlns:a16="http://schemas.microsoft.com/office/drawing/2014/main" id="{82F97E3A-A23C-B018-8E45-86B8BF858946}"/>
              </a:ext>
            </a:extLst>
          </p:cNvPr>
          <p:cNvSpPr txBox="1"/>
          <p:nvPr/>
        </p:nvSpPr>
        <p:spPr>
          <a:xfrm>
            <a:off x="4863465" y="3442395"/>
            <a:ext cx="3781805" cy="1446550"/>
          </a:xfrm>
          <a:prstGeom prst="rect">
            <a:avLst/>
          </a:prstGeom>
          <a:noFill/>
        </p:spPr>
        <p:txBody>
          <a:bodyPr wrap="none" rtlCol="0">
            <a:spAutoFit/>
          </a:bodyPr>
          <a:lstStyle/>
          <a:p>
            <a:pPr algn="ctr"/>
            <a:r>
              <a:rPr lang="en-US" sz="2200" u="sng">
                <a:latin typeface="Times New Roman" panose="02020603050405020304" pitchFamily="18" charset="0"/>
                <a:cs typeface="Times New Roman" panose="02020603050405020304" pitchFamily="18" charset="0"/>
              </a:rPr>
              <a:t>Giảng viên:</a:t>
            </a:r>
          </a:p>
          <a:p>
            <a:pPr algn="ctr"/>
            <a:r>
              <a:rPr lang="en-US" sz="2200" b="1">
                <a:solidFill>
                  <a:srgbClr val="002060"/>
                </a:solidFill>
                <a:latin typeface="Times New Roman" panose="02020603050405020304" pitchFamily="18" charset="0"/>
                <a:cs typeface="Times New Roman" panose="02020603050405020304" pitchFamily="18" charset="0"/>
              </a:rPr>
              <a:t>TS. Trần Duy Thanh</a:t>
            </a:r>
          </a:p>
          <a:p>
            <a:r>
              <a:rPr lang="en-US" sz="2200">
                <a:latin typeface="Times New Roman" panose="02020603050405020304" pitchFamily="18" charset="0"/>
                <a:cs typeface="Times New Roman" panose="02020603050405020304" pitchFamily="18" charset="0"/>
              </a:rPr>
              <a:t>Email: </a:t>
            </a:r>
            <a:r>
              <a:rPr lang="en-US" sz="2200">
                <a:latin typeface="Times New Roman" panose="02020603050405020304" pitchFamily="18" charset="0"/>
                <a:cs typeface="Times New Roman" panose="02020603050405020304" pitchFamily="18" charset="0"/>
                <a:hlinkClick r:id="rId3"/>
              </a:rPr>
              <a:t>thanhtd@uel.edu.vn</a:t>
            </a:r>
            <a:endParaRPr lang="en-US" sz="2200">
              <a:latin typeface="Times New Roman" panose="02020603050405020304" pitchFamily="18" charset="0"/>
              <a:cs typeface="Times New Roman" panose="02020603050405020304" pitchFamily="18" charset="0"/>
            </a:endParaRPr>
          </a:p>
          <a:p>
            <a:r>
              <a:rPr lang="en-US" sz="2200">
                <a:latin typeface="Times New Roman" panose="02020603050405020304" pitchFamily="18" charset="0"/>
                <a:cs typeface="Times New Roman" panose="02020603050405020304" pitchFamily="18" charset="0"/>
              </a:rPr>
              <a:t>Blog: </a:t>
            </a:r>
            <a:r>
              <a:rPr lang="en-US" sz="2200">
                <a:latin typeface="Times New Roman" panose="02020603050405020304" pitchFamily="18" charset="0"/>
                <a:cs typeface="Times New Roman" panose="02020603050405020304" pitchFamily="18" charset="0"/>
                <a:hlinkClick r:id="rId4"/>
              </a:rPr>
              <a:t>https://tranduythanh.com</a:t>
            </a:r>
            <a:r>
              <a:rPr lang="en-US" sz="2200">
                <a:latin typeface="Times New Roman" panose="02020603050405020304" pitchFamily="18" charset="0"/>
                <a:cs typeface="Times New Roman" panose="02020603050405020304" pitchFamily="18" charset="0"/>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5.4.8. QDateEdit</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Rectangle 1">
            <a:extLst>
              <a:ext uri="{FF2B5EF4-FFF2-40B4-BE49-F238E27FC236}">
                <a16:creationId xmlns:a16="http://schemas.microsoft.com/office/drawing/2014/main" id="{0DFAD981-4D9D-039C-78D8-83532FB3A0F1}"/>
              </a:ext>
            </a:extLst>
          </p:cNvPr>
          <p:cNvSpPr>
            <a:spLocks noChangeArrowheads="1"/>
          </p:cNvSpPr>
          <p:nvPr/>
        </p:nvSpPr>
        <p:spPr bwMode="auto">
          <a:xfrm>
            <a:off x="426547" y="1019590"/>
            <a:ext cx="11482086" cy="36933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Tuy nhiên editingFinished signal thì người dùng cần nhấn phím Enter để xác nhận. Do đó để tiện ta có thể dùng </a:t>
            </a:r>
            <a:r>
              <a:rPr kumimoji="0" lang="en-US" altLang="en-US" sz="2400" b="1"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dateChanged </a:t>
            </a: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signal, bất cứ khi nào người dùng lựa chọn ngày tháng năm trên giao diện thì ta sẽ lấy được dữ liệu này: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self</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date_edit</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dateChanged</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connect</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self</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ChangingDate</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FF0000"/>
                </a:solidFill>
                <a:effectLst/>
                <a:latin typeface="Times New Roman" panose="02020603050405020304" pitchFamily="18" charset="0"/>
                <a:ea typeface="inherit"/>
                <a:cs typeface="Times New Roman" panose="02020603050405020304" pitchFamily="18" charset="0"/>
              </a:rPr>
              <a:t>def</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a:t>
            </a:r>
            <a:r>
              <a:rPr kumimoji="0" lang="en-US" altLang="en-US" sz="2400" b="0" i="0" u="none" strike="noStrike" cap="none" normalizeH="0" baseline="0">
                <a:ln>
                  <a:noFill/>
                </a:ln>
                <a:solidFill>
                  <a:srgbClr val="002060"/>
                </a:solidFill>
                <a:effectLst/>
                <a:latin typeface="Times New Roman" panose="02020603050405020304" pitchFamily="18" charset="0"/>
                <a:ea typeface="inherit"/>
                <a:cs typeface="Times New Roman" panose="02020603050405020304" pitchFamily="18" charset="0"/>
              </a:rPr>
              <a:t>ChangingDate</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(self):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a:solidFill>
                  <a:srgbClr val="1A1A1A"/>
                </a:solidFill>
                <a:latin typeface="Times New Roman" panose="02020603050405020304" pitchFamily="18" charset="0"/>
                <a:ea typeface="inherit"/>
                <a:cs typeface="Times New Roman" panose="02020603050405020304" pitchFamily="18" charset="0"/>
              </a:rPr>
              <a:t>	</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value = self.date_edit.date()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a:solidFill>
                  <a:srgbClr val="1A1A1A"/>
                </a:solidFill>
                <a:latin typeface="Times New Roman" panose="02020603050405020304" pitchFamily="18" charset="0"/>
                <a:ea typeface="inherit"/>
                <a:cs typeface="Times New Roman" panose="02020603050405020304" pitchFamily="18" charset="0"/>
              </a:rPr>
              <a:t>	</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print(type(value))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a:solidFill>
                  <a:srgbClr val="1A1A1A"/>
                </a:solidFill>
                <a:latin typeface="Times New Roman" panose="02020603050405020304" pitchFamily="18" charset="0"/>
                <a:ea typeface="inherit"/>
                <a:cs typeface="Times New Roman" panose="02020603050405020304" pitchFamily="18" charset="0"/>
              </a:rPr>
              <a:t>	</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print(str(value.toPyDate()))</a:t>
            </a: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D20FAB3B-B737-8538-3859-042E3C203917}"/>
              </a:ext>
            </a:extLst>
          </p:cNvPr>
          <p:cNvSpPr txBox="1"/>
          <p:nvPr/>
        </p:nvSpPr>
        <p:spPr>
          <a:xfrm>
            <a:off x="551243" y="5225447"/>
            <a:ext cx="10791946" cy="830997"/>
          </a:xfrm>
          <a:prstGeom prst="rect">
            <a:avLst/>
          </a:prstGeom>
          <a:noFill/>
        </p:spPr>
        <p:txBody>
          <a:bodyPr wrap="square">
            <a:spAutoFit/>
          </a:bodyPr>
          <a:lstStyle/>
          <a:p>
            <a:r>
              <a:rPr lang="en-US" sz="2400" b="1" u="sng">
                <a:latin typeface="Times New Roman" panose="02020603050405020304" pitchFamily="18" charset="0"/>
                <a:cs typeface="Times New Roman" panose="02020603050405020304" pitchFamily="18" charset="0"/>
              </a:rPr>
              <a:t>Hướng dẫn chi tiết:</a:t>
            </a:r>
          </a:p>
          <a:p>
            <a:r>
              <a:rPr lang="en-US" sz="2400">
                <a:latin typeface="Times New Roman" panose="02020603050405020304" pitchFamily="18" charset="0"/>
                <a:cs typeface="Times New Roman" panose="02020603050405020304" pitchFamily="18" charset="0"/>
                <a:hlinkClick r:id="rId3"/>
              </a:rPr>
              <a:t>https://tranduythanh.com/2023/12/07/bai-19-qdateedit-basic-widgets-pyqt6/</a:t>
            </a:r>
            <a:r>
              <a:rPr lang="en-US" sz="240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345590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5.4.9. QTimeEdit</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p:cNvSpPr/>
          <p:nvPr/>
        </p:nvSpPr>
        <p:spPr>
          <a:xfrm>
            <a:off x="527649" y="985512"/>
            <a:ext cx="5001690" cy="461665"/>
          </a:xfrm>
          <a:prstGeom prst="rect">
            <a:avLst/>
          </a:prstGeom>
        </p:spPr>
        <p:txBody>
          <a:bodyPr wrap="none">
            <a:spAutoFit/>
          </a:bodyPr>
          <a:lstStyle/>
          <a:p>
            <a:r>
              <a:rPr lang="vi-VN" sz="2400">
                <a:solidFill>
                  <a:srgbClr val="1A1A1A"/>
                </a:solidFill>
                <a:latin typeface="+mj-lt"/>
              </a:rPr>
              <a:t>QTimeEdit </a:t>
            </a:r>
            <a:r>
              <a:rPr lang="en-US" sz="2400">
                <a:solidFill>
                  <a:srgbClr val="1A1A1A"/>
                </a:solidFill>
                <a:latin typeface="+mj-lt"/>
              </a:rPr>
              <a:t>dùng </a:t>
            </a:r>
            <a:r>
              <a:rPr lang="vi-VN" sz="2400">
                <a:solidFill>
                  <a:srgbClr val="1A1A1A"/>
                </a:solidFill>
                <a:latin typeface="+mj-lt"/>
              </a:rPr>
              <a:t>để lưu trữ </a:t>
            </a:r>
            <a:r>
              <a:rPr lang="vi-VN" sz="2400" b="1">
                <a:solidFill>
                  <a:srgbClr val="1A1A1A"/>
                </a:solidFill>
                <a:latin typeface="+mj-lt"/>
              </a:rPr>
              <a:t>Giờ-Phút</a:t>
            </a:r>
            <a:r>
              <a:rPr lang="vi-VN" sz="2400">
                <a:solidFill>
                  <a:srgbClr val="1A1A1A"/>
                </a:solidFill>
                <a:latin typeface="+mj-lt"/>
              </a:rPr>
              <a:t>.</a:t>
            </a:r>
            <a:endParaRPr lang="en-US" sz="2400">
              <a:latin typeface="+mj-lt"/>
            </a:endParaRPr>
          </a:p>
        </p:txBody>
      </p:sp>
      <p:sp>
        <p:nvSpPr>
          <p:cNvPr id="9" name="Rectangle 8"/>
          <p:cNvSpPr/>
          <p:nvPr/>
        </p:nvSpPr>
        <p:spPr>
          <a:xfrm>
            <a:off x="527649" y="1597146"/>
            <a:ext cx="11345151" cy="4154984"/>
          </a:xfrm>
          <a:prstGeom prst="rect">
            <a:avLst/>
          </a:prstGeom>
        </p:spPr>
        <p:txBody>
          <a:bodyPr wrap="square">
            <a:spAutoFit/>
          </a:bodyPr>
          <a:lstStyle/>
          <a:p>
            <a:pPr algn="just"/>
            <a:r>
              <a:rPr lang="vi-VN" sz="2400">
                <a:solidFill>
                  <a:srgbClr val="1A1A1A"/>
                </a:solidFill>
                <a:latin typeface="+mj-lt"/>
              </a:rPr>
              <a:t>Trong lưu trữ dữ liệu chúng ta cũng thường có các dữ liệu</a:t>
            </a:r>
            <a:r>
              <a:rPr lang="en-US" sz="2400">
                <a:solidFill>
                  <a:srgbClr val="1A1A1A"/>
                </a:solidFill>
                <a:latin typeface="+mj-lt"/>
              </a:rPr>
              <a:t>:</a:t>
            </a:r>
          </a:p>
          <a:p>
            <a:pPr algn="just"/>
            <a:r>
              <a:rPr lang="vi-VN" sz="2400" b="1">
                <a:solidFill>
                  <a:srgbClr val="1A1A1A"/>
                </a:solidFill>
                <a:latin typeface="+mj-lt"/>
              </a:rPr>
              <a:t>[ngày tháng năm] </a:t>
            </a:r>
            <a:endParaRPr lang="en-US" sz="2400" b="1">
              <a:solidFill>
                <a:srgbClr val="1A1A1A"/>
              </a:solidFill>
              <a:latin typeface="+mj-lt"/>
            </a:endParaRPr>
          </a:p>
          <a:p>
            <a:pPr algn="just"/>
            <a:r>
              <a:rPr lang="vi-VN" sz="2400" b="1">
                <a:solidFill>
                  <a:srgbClr val="1A1A1A"/>
                </a:solidFill>
                <a:latin typeface="+mj-lt"/>
              </a:rPr>
              <a:t>[ngày tháng năm giờ phút giây]</a:t>
            </a:r>
            <a:endParaRPr lang="en-US" sz="2400" b="1">
              <a:solidFill>
                <a:srgbClr val="1A1A1A"/>
              </a:solidFill>
              <a:latin typeface="+mj-lt"/>
            </a:endParaRPr>
          </a:p>
          <a:p>
            <a:pPr algn="just"/>
            <a:r>
              <a:rPr lang="vi-VN" sz="2400" b="1">
                <a:solidFill>
                  <a:srgbClr val="1A1A1A"/>
                </a:solidFill>
                <a:latin typeface="+mj-lt"/>
              </a:rPr>
              <a:t>[giờ phút giây] </a:t>
            </a:r>
            <a:endParaRPr lang="en-US" sz="2400" b="1">
              <a:solidFill>
                <a:srgbClr val="1A1A1A"/>
              </a:solidFill>
              <a:latin typeface="+mj-lt"/>
            </a:endParaRPr>
          </a:p>
          <a:p>
            <a:pPr algn="just"/>
            <a:endParaRPr lang="en-US" sz="2400" b="1">
              <a:solidFill>
                <a:srgbClr val="1A1A1A"/>
              </a:solidFill>
              <a:latin typeface="+mj-lt"/>
            </a:endParaRPr>
          </a:p>
          <a:p>
            <a:pPr algn="just"/>
            <a:r>
              <a:rPr lang="en-US" sz="2400">
                <a:solidFill>
                  <a:srgbClr val="1A1A1A"/>
                </a:solidFill>
                <a:latin typeface="+mj-lt"/>
              </a:rPr>
              <a:t>T</a:t>
            </a:r>
            <a:r>
              <a:rPr lang="vi-VN" sz="2400">
                <a:solidFill>
                  <a:srgbClr val="1A1A1A"/>
                </a:solidFill>
                <a:latin typeface="+mj-lt"/>
              </a:rPr>
              <a:t>ùy từng tình huống mà chúng ta sẽ lựa chọn kiểu dữ liệu phù hợp. Ví dụ như lưu năm sinh thì ta dùng Ngày Tháng Năm, lưu thời gian đặt đơn hàng thì ta dùng ngày tháng năm giờ phút giây, lưu trữ thời gian thực hiện thì ta dùng giờ phút giây hoặc kết hợp cả ngày tháng năm (ví dụ như đặt đơn hàng và yêu cầu giao hàng lúc 10h sáng ngày </a:t>
            </a:r>
            <a:r>
              <a:rPr lang="en-US" sz="2400">
                <a:solidFill>
                  <a:srgbClr val="1A1A1A"/>
                </a:solidFill>
                <a:latin typeface="+mj-lt"/>
              </a:rPr>
              <a:t>08</a:t>
            </a:r>
            <a:r>
              <a:rPr lang="vi-VN" sz="2400">
                <a:solidFill>
                  <a:srgbClr val="1A1A1A"/>
                </a:solidFill>
                <a:latin typeface="+mj-lt"/>
              </a:rPr>
              <a:t>/</a:t>
            </a:r>
            <a:r>
              <a:rPr lang="en-US" sz="2400">
                <a:solidFill>
                  <a:srgbClr val="1A1A1A"/>
                </a:solidFill>
                <a:latin typeface="+mj-lt"/>
              </a:rPr>
              <a:t>03</a:t>
            </a:r>
            <a:r>
              <a:rPr lang="vi-VN" sz="2400">
                <a:solidFill>
                  <a:srgbClr val="1A1A1A"/>
                </a:solidFill>
                <a:latin typeface="+mj-lt"/>
              </a:rPr>
              <a:t>/202</a:t>
            </a:r>
            <a:r>
              <a:rPr lang="en-US" sz="2400">
                <a:solidFill>
                  <a:srgbClr val="1A1A1A"/>
                </a:solidFill>
                <a:latin typeface="+mj-lt"/>
              </a:rPr>
              <a:t>4</a:t>
            </a:r>
            <a:r>
              <a:rPr lang="vi-VN" sz="2400">
                <a:solidFill>
                  <a:srgbClr val="1A1A1A"/>
                </a:solidFill>
                <a:latin typeface="+mj-lt"/>
              </a:rPr>
              <a:t>, thì lúc này ta dùng vừa ngày tháng năm vừa giờ phút giây. hoặc tách ra làm 2 thuộc tính, thuộc tính chỉ chứa ngày tháng năm và thuộc tính chỉ chứa giờ phút giây)</a:t>
            </a:r>
            <a:endParaRPr lang="en-US" sz="2400">
              <a:latin typeface="+mj-lt"/>
            </a:endParaRPr>
          </a:p>
        </p:txBody>
      </p:sp>
    </p:spTree>
    <p:extLst>
      <p:ext uri="{BB962C8B-B14F-4D97-AF65-F5344CB8AC3E}">
        <p14:creationId xmlns:p14="http://schemas.microsoft.com/office/powerpoint/2010/main" val="1649836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5.4.9. QTimeEdit</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1026" name="Picture 2" descr="https://tranduythanh.com/wp-content/uploads/2023/12/QtDesigner-270-1024x74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3176" y="858262"/>
            <a:ext cx="7444801" cy="5430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7509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5.4.9. QTimeEdit</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graphicFrame>
        <p:nvGraphicFramePr>
          <p:cNvPr id="8" name="Table 7"/>
          <p:cNvGraphicFramePr>
            <a:graphicFrameLocks noGrp="1"/>
          </p:cNvGraphicFramePr>
          <p:nvPr>
            <p:extLst>
              <p:ext uri="{D42A27DB-BD31-4B8C-83A1-F6EECF244321}">
                <p14:modId xmlns:p14="http://schemas.microsoft.com/office/powerpoint/2010/main" val="2631631052"/>
              </p:ext>
            </p:extLst>
          </p:nvPr>
        </p:nvGraphicFramePr>
        <p:xfrm>
          <a:off x="502810" y="1039333"/>
          <a:ext cx="11427890" cy="5120640"/>
        </p:xfrm>
        <a:graphic>
          <a:graphicData uri="http://schemas.openxmlformats.org/drawingml/2006/table">
            <a:tbl>
              <a:tblPr/>
              <a:tblGrid>
                <a:gridCol w="3719676">
                  <a:extLst>
                    <a:ext uri="{9D8B030D-6E8A-4147-A177-3AD203B41FA5}">
                      <a16:colId xmlns:a16="http://schemas.microsoft.com/office/drawing/2014/main" val="247491158"/>
                    </a:ext>
                  </a:extLst>
                </a:gridCol>
                <a:gridCol w="7708214">
                  <a:extLst>
                    <a:ext uri="{9D8B030D-6E8A-4147-A177-3AD203B41FA5}">
                      <a16:colId xmlns:a16="http://schemas.microsoft.com/office/drawing/2014/main" val="963811391"/>
                    </a:ext>
                  </a:extLst>
                </a:gridCol>
              </a:tblGrid>
              <a:tr h="0">
                <a:tc>
                  <a:txBody>
                    <a:bodyPr/>
                    <a:lstStyle/>
                    <a:p>
                      <a:pPr algn="l" latinLnBrk="0"/>
                      <a:r>
                        <a:rPr lang="en-US" sz="2400" b="1">
                          <a:effectLst/>
                          <a:latin typeface="+mj-lt"/>
                        </a:rPr>
                        <a:t>Các</a:t>
                      </a:r>
                      <a:r>
                        <a:rPr lang="en-US" sz="2400" b="1" baseline="0">
                          <a:effectLst/>
                          <a:latin typeface="+mj-lt"/>
                        </a:rPr>
                        <a:t> thành phần</a:t>
                      </a:r>
                      <a:endParaRPr lang="vi-VN" sz="2400" b="1">
                        <a:effectLst/>
                        <a:latin typeface="+mj-lt"/>
                      </a:endParaRPr>
                    </a:p>
                  </a:txBody>
                  <a:tcPr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tc>
                  <a:txBody>
                    <a:bodyPr/>
                    <a:lstStyle/>
                    <a:p>
                      <a:pPr algn="l" latinLnBrk="0"/>
                      <a:r>
                        <a:rPr lang="en-US" sz="2400" b="1">
                          <a:effectLst/>
                          <a:latin typeface="+mj-lt"/>
                        </a:rPr>
                        <a:t>Ý nghĩa chức năng</a:t>
                      </a:r>
                    </a:p>
                  </a:txBody>
                  <a:tcPr anchor="ctr">
                    <a:lnL w="1270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extLst>
                  <a:ext uri="{0D108BD9-81ED-4DB2-BD59-A6C34878D82A}">
                    <a16:rowId xmlns:a16="http://schemas.microsoft.com/office/drawing/2014/main" val="2449856976"/>
                  </a:ext>
                </a:extLst>
              </a:tr>
              <a:tr h="0">
                <a:tc>
                  <a:txBody>
                    <a:bodyPr/>
                    <a:lstStyle/>
                    <a:p>
                      <a:pPr algn="l" latinLnBrk="0"/>
                      <a:r>
                        <a:rPr lang="en-US" sz="2400" b="0">
                          <a:effectLst/>
                          <a:latin typeface="+mj-lt"/>
                        </a:rPr>
                        <a:t>QTimeEdit(self)</a:t>
                      </a:r>
                    </a:p>
                  </a:txBody>
                  <a:tcPr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tc>
                  <a:txBody>
                    <a:bodyPr/>
                    <a:lstStyle/>
                    <a:p>
                      <a:pPr algn="l" latinLnBrk="0"/>
                      <a:r>
                        <a:rPr lang="en-US" sz="2400" b="0">
                          <a:effectLst/>
                          <a:latin typeface="+mj-lt"/>
                        </a:rPr>
                        <a:t>Constructor để tạo đối tượng QTimeEdit. </a:t>
                      </a:r>
                    </a:p>
                  </a:txBody>
                  <a:tcPr anchor="ctr">
                    <a:lnL w="1270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extLst>
                  <a:ext uri="{0D108BD9-81ED-4DB2-BD59-A6C34878D82A}">
                    <a16:rowId xmlns:a16="http://schemas.microsoft.com/office/drawing/2014/main" val="2811632619"/>
                  </a:ext>
                </a:extLst>
              </a:tr>
              <a:tr h="0">
                <a:tc>
                  <a:txBody>
                    <a:bodyPr/>
                    <a:lstStyle/>
                    <a:p>
                      <a:pPr algn="l" latinLnBrk="0"/>
                      <a:r>
                        <a:rPr lang="en-US" sz="2400" b="0">
                          <a:effectLst/>
                          <a:latin typeface="+mj-lt"/>
                        </a:rPr>
                        <a:t>time()</a:t>
                      </a:r>
                    </a:p>
                  </a:txBody>
                  <a:tcPr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tc>
                  <a:txBody>
                    <a:bodyPr/>
                    <a:lstStyle/>
                    <a:p>
                      <a:pPr algn="l" latinLnBrk="0"/>
                      <a:r>
                        <a:rPr lang="vi-VN" sz="2400" b="0">
                          <a:effectLst/>
                          <a:latin typeface="+mj-lt"/>
                        </a:rPr>
                        <a:t>Hàm trả về đối tượng QTime. Do đó để chuyển về Python datetime.time ta dùng hàm toPyTime()</a:t>
                      </a:r>
                    </a:p>
                  </a:txBody>
                  <a:tcPr anchor="ctr">
                    <a:lnL w="1270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extLst>
                  <a:ext uri="{0D108BD9-81ED-4DB2-BD59-A6C34878D82A}">
                    <a16:rowId xmlns:a16="http://schemas.microsoft.com/office/drawing/2014/main" val="853656636"/>
                  </a:ext>
                </a:extLst>
              </a:tr>
              <a:tr h="0">
                <a:tc>
                  <a:txBody>
                    <a:bodyPr/>
                    <a:lstStyle/>
                    <a:p>
                      <a:pPr algn="l" latinLnBrk="0"/>
                      <a:r>
                        <a:rPr lang="en-US" sz="2400" b="0">
                          <a:effectLst/>
                          <a:latin typeface="+mj-lt"/>
                        </a:rPr>
                        <a:t>minimumTime</a:t>
                      </a:r>
                    </a:p>
                  </a:txBody>
                  <a:tcPr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tc>
                  <a:txBody>
                    <a:bodyPr/>
                    <a:lstStyle/>
                    <a:p>
                      <a:pPr algn="l" latinLnBrk="0"/>
                      <a:r>
                        <a:rPr lang="en-US" sz="2400" b="0">
                          <a:effectLst/>
                          <a:latin typeface="+mj-lt"/>
                        </a:rPr>
                        <a:t>Thuộc tính thiết lập giờ nhỏ nhất</a:t>
                      </a:r>
                    </a:p>
                  </a:txBody>
                  <a:tcPr anchor="ctr">
                    <a:lnL w="1270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extLst>
                  <a:ext uri="{0D108BD9-81ED-4DB2-BD59-A6C34878D82A}">
                    <a16:rowId xmlns:a16="http://schemas.microsoft.com/office/drawing/2014/main" val="3314358529"/>
                  </a:ext>
                </a:extLst>
              </a:tr>
              <a:tr h="0">
                <a:tc>
                  <a:txBody>
                    <a:bodyPr/>
                    <a:lstStyle/>
                    <a:p>
                      <a:pPr algn="l" latinLnBrk="0"/>
                      <a:r>
                        <a:rPr lang="en-US" sz="2400" b="0">
                          <a:effectLst/>
                          <a:latin typeface="+mj-lt"/>
                        </a:rPr>
                        <a:t>maximumTime</a:t>
                      </a:r>
                    </a:p>
                  </a:txBody>
                  <a:tcPr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tc>
                  <a:txBody>
                    <a:bodyPr/>
                    <a:lstStyle/>
                    <a:p>
                      <a:pPr algn="l" latinLnBrk="0"/>
                      <a:r>
                        <a:rPr lang="en-US" sz="2400" b="0">
                          <a:effectLst/>
                          <a:latin typeface="+mj-lt"/>
                        </a:rPr>
                        <a:t>Thuộc tính thiết lập giờ lớn nhất</a:t>
                      </a:r>
                    </a:p>
                  </a:txBody>
                  <a:tcPr anchor="ctr">
                    <a:lnL w="1270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extLst>
                  <a:ext uri="{0D108BD9-81ED-4DB2-BD59-A6C34878D82A}">
                    <a16:rowId xmlns:a16="http://schemas.microsoft.com/office/drawing/2014/main" val="1319489582"/>
                  </a:ext>
                </a:extLst>
              </a:tr>
              <a:tr h="0">
                <a:tc>
                  <a:txBody>
                    <a:bodyPr/>
                    <a:lstStyle/>
                    <a:p>
                      <a:pPr algn="l" latinLnBrk="0"/>
                      <a:r>
                        <a:rPr lang="en-US" sz="2400" b="0">
                          <a:effectLst/>
                          <a:latin typeface="+mj-lt"/>
                        </a:rPr>
                        <a:t>setDisplayFormat(format)</a:t>
                      </a:r>
                    </a:p>
                  </a:txBody>
                  <a:tcPr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tc>
                  <a:txBody>
                    <a:bodyPr/>
                    <a:lstStyle/>
                    <a:p>
                      <a:pPr algn="l" latinLnBrk="0"/>
                      <a:r>
                        <a:rPr lang="en-US" sz="2400" b="0">
                          <a:effectLst/>
                          <a:latin typeface="+mj-lt"/>
                        </a:rPr>
                        <a:t>Chuỗi format hiển thị giờ.</a:t>
                      </a:r>
                      <a:br>
                        <a:rPr lang="en-US" sz="2400" b="0">
                          <a:effectLst/>
                          <a:latin typeface="+mj-lt"/>
                        </a:rPr>
                      </a:br>
                      <a:r>
                        <a:rPr lang="en-US" sz="2400" b="0">
                          <a:effectLst/>
                          <a:latin typeface="+mj-lt"/>
                        </a:rPr>
                        <a:t>Ví dụ: setDisplayFormat(</a:t>
                      </a:r>
                      <a:r>
                        <a:rPr lang="en-US" sz="2400" b="1">
                          <a:effectLst/>
                          <a:latin typeface="+mj-lt"/>
                        </a:rPr>
                        <a:t>“HH:mm:ss AP”</a:t>
                      </a:r>
                      <a:r>
                        <a:rPr lang="en-US" sz="2400" b="0">
                          <a:effectLst/>
                          <a:latin typeface="+mj-lt"/>
                        </a:rPr>
                        <a:t>)</a:t>
                      </a:r>
                    </a:p>
                  </a:txBody>
                  <a:tcPr anchor="ctr">
                    <a:lnL w="1270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extLst>
                  <a:ext uri="{0D108BD9-81ED-4DB2-BD59-A6C34878D82A}">
                    <a16:rowId xmlns:a16="http://schemas.microsoft.com/office/drawing/2014/main" val="4196720513"/>
                  </a:ext>
                </a:extLst>
              </a:tr>
              <a:tr h="0">
                <a:tc>
                  <a:txBody>
                    <a:bodyPr/>
                    <a:lstStyle/>
                    <a:p>
                      <a:pPr algn="l" latinLnBrk="0"/>
                      <a:r>
                        <a:rPr lang="en-US" sz="2400" b="0">
                          <a:effectLst/>
                          <a:latin typeface="+mj-lt"/>
                        </a:rPr>
                        <a:t>editingFinished</a:t>
                      </a:r>
                    </a:p>
                  </a:txBody>
                  <a:tcPr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tc>
                  <a:txBody>
                    <a:bodyPr/>
                    <a:lstStyle/>
                    <a:p>
                      <a:pPr algn="l" latinLnBrk="0"/>
                      <a:r>
                        <a:rPr lang="vi-VN" sz="2400" b="0">
                          <a:effectLst/>
                          <a:latin typeface="+mj-lt"/>
                        </a:rPr>
                        <a:t>signal để lắng nghe khi người dùng kết thúc quá trình lựa chọn giờ (nhấn enter)</a:t>
                      </a:r>
                    </a:p>
                  </a:txBody>
                  <a:tcPr anchor="ctr">
                    <a:lnL w="1270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12700" cap="flat" cmpd="sng" algn="ctr">
                      <a:solidFill>
                        <a:srgbClr val="D1D1D1"/>
                      </a:solidFill>
                      <a:prstDash val="solid"/>
                      <a:round/>
                      <a:headEnd type="none" w="med" len="med"/>
                      <a:tailEnd type="none" w="med" len="med"/>
                    </a:lnB>
                  </a:tcPr>
                </a:tc>
                <a:extLst>
                  <a:ext uri="{0D108BD9-81ED-4DB2-BD59-A6C34878D82A}">
                    <a16:rowId xmlns:a16="http://schemas.microsoft.com/office/drawing/2014/main" val="3001586478"/>
                  </a:ext>
                </a:extLst>
              </a:tr>
              <a:tr h="0">
                <a:tc>
                  <a:txBody>
                    <a:bodyPr/>
                    <a:lstStyle/>
                    <a:p>
                      <a:pPr algn="l" latinLnBrk="0"/>
                      <a:r>
                        <a:rPr lang="en-US" sz="2400" b="0">
                          <a:effectLst/>
                          <a:latin typeface="+mj-lt"/>
                        </a:rPr>
                        <a:t>timeChanged</a:t>
                      </a:r>
                    </a:p>
                  </a:txBody>
                  <a:tcPr anchor="ctr">
                    <a:lnL w="12700" cap="flat" cmpd="sng" algn="ctr">
                      <a:solidFill>
                        <a:srgbClr val="D1D1D1"/>
                      </a:solidFill>
                      <a:prstDash val="solid"/>
                      <a:round/>
                      <a:headEnd type="none" w="med" len="med"/>
                      <a:tailEnd type="none" w="med" len="med"/>
                    </a:lnL>
                    <a:lnR w="1270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tcPr>
                </a:tc>
                <a:tc>
                  <a:txBody>
                    <a:bodyPr/>
                    <a:lstStyle/>
                    <a:p>
                      <a:pPr algn="l" latinLnBrk="0"/>
                      <a:r>
                        <a:rPr lang="vi-VN" sz="2400" b="0">
                          <a:effectLst/>
                          <a:latin typeface="+mj-lt"/>
                        </a:rPr>
                        <a:t>signal để lắng nghe khi người dùng </a:t>
                      </a:r>
                      <a:r>
                        <a:rPr lang="en-US" sz="2400" b="0">
                          <a:effectLst/>
                          <a:latin typeface="+mj-lt"/>
                        </a:rPr>
                        <a:t>đang</a:t>
                      </a:r>
                      <a:r>
                        <a:rPr lang="en-US" sz="2400" b="0" baseline="0">
                          <a:effectLst/>
                          <a:latin typeface="+mj-lt"/>
                        </a:rPr>
                        <a:t> </a:t>
                      </a:r>
                      <a:r>
                        <a:rPr lang="vi-VN" sz="2400" b="0">
                          <a:effectLst/>
                          <a:latin typeface="+mj-lt"/>
                        </a:rPr>
                        <a:t>thay đổi lựa chọn giờ</a:t>
                      </a:r>
                    </a:p>
                  </a:txBody>
                  <a:tcPr anchor="ctr">
                    <a:lnL w="1270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1270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tcPr>
                </a:tc>
                <a:extLst>
                  <a:ext uri="{0D108BD9-81ED-4DB2-BD59-A6C34878D82A}">
                    <a16:rowId xmlns:a16="http://schemas.microsoft.com/office/drawing/2014/main" val="2174570069"/>
                  </a:ext>
                </a:extLst>
              </a:tr>
            </a:tbl>
          </a:graphicData>
        </a:graphic>
      </p:graphicFrame>
    </p:spTree>
    <p:extLst>
      <p:ext uri="{BB962C8B-B14F-4D97-AF65-F5344CB8AC3E}">
        <p14:creationId xmlns:p14="http://schemas.microsoft.com/office/powerpoint/2010/main" val="22090431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5.4.9. QTimeEdit</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1"/>
          <p:cNvSpPr>
            <a:spLocks noChangeArrowheads="1"/>
          </p:cNvSpPr>
          <p:nvPr/>
        </p:nvSpPr>
        <p:spPr bwMode="auto">
          <a:xfrm>
            <a:off x="480910" y="978775"/>
            <a:ext cx="10943059" cy="406265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Dưới đây là các bước khai báo và sử dụng QTimeEdit:</a:t>
            </a: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sng"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Bước 1:</a:t>
            </a: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 Khai báo và khởi tạo đối tượng QTimeEdit</a:t>
            </a: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self</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time_edit </a:t>
            </a:r>
            <a:r>
              <a:rPr kumimoji="0" lang="en-US" altLang="en-US" sz="2400" b="0" i="0" u="none" strike="noStrike" cap="none" normalizeH="0" baseline="0">
                <a:ln>
                  <a:noFill/>
                </a:ln>
                <a:solidFill>
                  <a:srgbClr val="C72C4C"/>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QTimeEdit</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self</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sng"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Bước 2:</a:t>
            </a: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 Thiết lập các giá trị cho các thuộc tính</a:t>
            </a: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time</a:t>
            </a:r>
            <a:r>
              <a:rPr kumimoji="0" lang="en-US" altLang="en-US" sz="2400" b="0" i="0" u="none" strike="noStrike" cap="none" normalizeH="0" baseline="0">
                <a:ln>
                  <a:noFill/>
                </a:ln>
                <a:solidFill>
                  <a:srgbClr val="C72C4C"/>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QTime</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990055"/>
                </a:solidFill>
                <a:effectLst/>
                <a:latin typeface="Times New Roman" panose="02020603050405020304" pitchFamily="18" charset="0"/>
                <a:ea typeface="inherit"/>
                <a:cs typeface="Times New Roman" panose="02020603050405020304" pitchFamily="18" charset="0"/>
              </a:rPr>
              <a:t>10</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990055"/>
                </a:solidFill>
                <a:effectLst/>
                <a:latin typeface="Times New Roman" panose="02020603050405020304" pitchFamily="18" charset="0"/>
                <a:ea typeface="inherit"/>
                <a:cs typeface="Times New Roman" panose="02020603050405020304" pitchFamily="18" charset="0"/>
              </a:rPr>
              <a:t>15</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990055"/>
                </a:solidFill>
                <a:effectLst/>
                <a:latin typeface="Times New Roman" panose="02020603050405020304" pitchFamily="18" charset="0"/>
                <a:ea typeface="inherit"/>
                <a:cs typeface="Times New Roman" panose="02020603050405020304" pitchFamily="18" charset="0"/>
              </a:rPr>
              <a:t>35</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a:solidFill>
                  <a:srgbClr val="1A1A1A"/>
                </a:solidFill>
                <a:latin typeface="Times New Roman" panose="02020603050405020304" pitchFamily="18" charset="0"/>
                <a:ea typeface="inherit"/>
                <a:cs typeface="Times New Roman" panose="02020603050405020304" pitchFamily="18" charset="0"/>
              </a:rPr>
              <a:t>	</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self</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time_edit</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setTime</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time</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a:solidFill>
                  <a:srgbClr val="1A1A1A"/>
                </a:solidFill>
                <a:latin typeface="Times New Roman" panose="02020603050405020304" pitchFamily="18" charset="0"/>
                <a:ea typeface="inherit"/>
                <a:cs typeface="Times New Roman" panose="02020603050405020304" pitchFamily="18" charset="0"/>
              </a:rPr>
              <a:t>	</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self</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time_edit</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setDisplayFormat</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407B08"/>
                </a:solidFill>
                <a:effectLst/>
                <a:latin typeface="Times New Roman" panose="02020603050405020304" pitchFamily="18" charset="0"/>
                <a:ea typeface="inherit"/>
                <a:cs typeface="Times New Roman" panose="02020603050405020304" pitchFamily="18" charset="0"/>
              </a:rPr>
              <a:t>"HH:mm:ss AP"</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Mã lệnh trên tạo đối tượng QTime(10,15,35). 10 giờ, 15 phút, 35 giây.</a:t>
            </a: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hàm setTime để thiết lập giờ của đối tượng QTimeEdit.</a:t>
            </a: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3326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5.4.9. QTimeEdit</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1"/>
          <p:cNvSpPr>
            <a:spLocks noChangeArrowheads="1"/>
          </p:cNvSpPr>
          <p:nvPr/>
        </p:nvSpPr>
        <p:spPr bwMode="auto">
          <a:xfrm>
            <a:off x="502810" y="961581"/>
            <a:ext cx="11239610" cy="36933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Định dạng “HH:mm:ss AP” để thiết lập hiển thị giờ cho QTimeEdit thông qua hàm </a:t>
            </a:r>
            <a:r>
              <a:rPr kumimoji="0" lang="en-US" altLang="en-US" sz="2400" b="1"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setDisplayFormat</a:t>
            </a: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H</a:t>
            </a: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 là định dạng 24 giờ, Ta dùng HH để hiển thị giờ bổ sung thêm số 0 đằng trước khi giờ &lt;10. Ví dụ như 8 giờ thì hiển thị </a:t>
            </a:r>
            <a:r>
              <a:rPr kumimoji="0" lang="en-US" altLang="en-US" sz="2400" b="1"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08</a:t>
            </a: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 Ngoài ra nếu dùng </a:t>
            </a:r>
            <a:r>
              <a:rPr kumimoji="0" lang="en-US" altLang="en-US" sz="2400" b="1"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h</a:t>
            </a: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 là định dạng 12 giờ.</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m</a:t>
            </a: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 là định dạng phút, ta dùng mm để hiển thị phút bổ sung thêm số 0 đằng trước khi phút &lt;10. Ví dụ 9 phút thì hiển thị </a:t>
            </a:r>
            <a:r>
              <a:rPr kumimoji="0" lang="en-US" altLang="en-US" sz="2400" b="1"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09</a:t>
            </a:r>
            <a:endPar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s </a:t>
            </a: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là định dạng giây, ta dùng ss để hiển thị giây bổ sung thêm số 0 đằng trước khi giây &lt;10. Ví dụ 5 giây thì hiển thị </a:t>
            </a:r>
            <a:r>
              <a:rPr kumimoji="0" lang="en-US" altLang="en-US" sz="2400" b="1"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05</a:t>
            </a:r>
            <a:endPar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AP</a:t>
            </a: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 là đại diện hiển thị AM hay PM</a:t>
            </a:r>
          </a:p>
        </p:txBody>
      </p:sp>
    </p:spTree>
    <p:extLst>
      <p:ext uri="{BB962C8B-B14F-4D97-AF65-F5344CB8AC3E}">
        <p14:creationId xmlns:p14="http://schemas.microsoft.com/office/powerpoint/2010/main" val="2921609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5.4.9. QTimeEdit</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1"/>
          <p:cNvSpPr>
            <a:spLocks noChangeArrowheads="1"/>
          </p:cNvSpPr>
          <p:nvPr/>
        </p:nvSpPr>
        <p:spPr bwMode="auto">
          <a:xfrm>
            <a:off x="647700" y="872928"/>
            <a:ext cx="11292840" cy="36933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sng"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Bước 3:</a:t>
            </a: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 Thiết lập signal cho QTimeEdit khi người sử dụng lựa chọn xong Giờ</a:t>
            </a: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self</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time_edit</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editingFinished</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connect</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self</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update_time</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1" u="none" strike="noStrike" cap="none" normalizeH="0" baseline="0">
                <a:ln>
                  <a:noFill/>
                </a:ln>
                <a:solidFill>
                  <a:srgbClr val="C72C4C"/>
                </a:solidFill>
                <a:effectLst/>
                <a:latin typeface="Times New Roman" panose="02020603050405020304" pitchFamily="18" charset="0"/>
                <a:ea typeface="inherit"/>
                <a:cs typeface="Times New Roman" panose="02020603050405020304" pitchFamily="18" charset="0"/>
              </a:rPr>
              <a:t>def</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a:t>
            </a:r>
            <a:r>
              <a:rPr kumimoji="0" lang="en-US" altLang="en-US" sz="2400" b="0" i="0" u="none" strike="noStrike" cap="none" normalizeH="0" baseline="0">
                <a:ln>
                  <a:noFill/>
                </a:ln>
                <a:solidFill>
                  <a:srgbClr val="0077AA"/>
                </a:solidFill>
                <a:effectLst/>
                <a:latin typeface="Times New Roman" panose="02020603050405020304" pitchFamily="18" charset="0"/>
                <a:ea typeface="inherit"/>
                <a:cs typeface="Times New Roman" panose="02020603050405020304" pitchFamily="18" charset="0"/>
              </a:rPr>
              <a:t>update_time</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self</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a:solidFill>
                  <a:srgbClr val="1A1A1A"/>
                </a:solidFill>
                <a:latin typeface="Times New Roman" panose="02020603050405020304" pitchFamily="18" charset="0"/>
                <a:ea typeface="inherit"/>
                <a:cs typeface="Times New Roman" panose="02020603050405020304" pitchFamily="18" charset="0"/>
              </a:rPr>
              <a:t>	</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value </a:t>
            </a:r>
            <a:r>
              <a:rPr kumimoji="0" lang="en-US" altLang="en-US" sz="2400" b="0" i="0" u="none" strike="noStrike" cap="none" normalizeH="0" baseline="0">
                <a:ln>
                  <a:noFill/>
                </a:ln>
                <a:solidFill>
                  <a:srgbClr val="C72C4C"/>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self</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time_edit</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time</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a:solidFill>
                  <a:srgbClr val="1A1A1A"/>
                </a:solidFill>
                <a:latin typeface="Times New Roman" panose="02020603050405020304" pitchFamily="18" charset="0"/>
                <a:ea typeface="inherit"/>
                <a:cs typeface="Times New Roman" panose="02020603050405020304" pitchFamily="18" charset="0"/>
              </a:rPr>
              <a:t>	</a:t>
            </a:r>
            <a:r>
              <a:rPr kumimoji="0" lang="en-US" altLang="en-US" sz="2400" b="0" i="0" u="none" strike="noStrike" cap="none" normalizeH="0" baseline="0">
                <a:ln>
                  <a:noFill/>
                </a:ln>
                <a:solidFill>
                  <a:srgbClr val="C72C4C"/>
                </a:solidFill>
                <a:effectLst/>
                <a:latin typeface="Times New Roman" panose="02020603050405020304" pitchFamily="18" charset="0"/>
                <a:ea typeface="inherit"/>
                <a:cs typeface="Times New Roman" panose="02020603050405020304" pitchFamily="18" charset="0"/>
              </a:rPr>
              <a:t>print</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1" u="none" strike="noStrike" cap="none" normalizeH="0" baseline="0">
                <a:ln>
                  <a:noFill/>
                </a:ln>
                <a:solidFill>
                  <a:srgbClr val="407B08"/>
                </a:solidFill>
                <a:effectLst/>
                <a:latin typeface="Times New Roman" panose="02020603050405020304" pitchFamily="18" charset="0"/>
                <a:ea typeface="inherit"/>
                <a:cs typeface="Times New Roman" panose="02020603050405020304" pitchFamily="18" charset="0"/>
              </a:rPr>
              <a:t>str</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value</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toPyTime</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Hàm time() sẽ trả về dữ liệu có kiểu QTime, nên muốn đưa về Python time thì ta gọi thêm hàm </a:t>
            </a:r>
            <a:r>
              <a:rPr kumimoji="0" lang="en-US" altLang="en-US" sz="2400" b="1"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toPyTime()</a:t>
            </a:r>
          </a:p>
        </p:txBody>
      </p:sp>
    </p:spTree>
    <p:extLst>
      <p:ext uri="{BB962C8B-B14F-4D97-AF65-F5344CB8AC3E}">
        <p14:creationId xmlns:p14="http://schemas.microsoft.com/office/powerpoint/2010/main" val="2517924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5.4.9. QTimeEdit</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1"/>
          <p:cNvSpPr>
            <a:spLocks noChangeArrowheads="1"/>
          </p:cNvSpPr>
          <p:nvPr/>
        </p:nvSpPr>
        <p:spPr bwMode="auto">
          <a:xfrm>
            <a:off x="480910" y="943294"/>
            <a:ext cx="11192930" cy="3323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Tuy nhiên editingFinished signal thì người dùng cần nhấn phím Enter để xác nhận. Do đó để tiện ta có thể dùng </a:t>
            </a:r>
            <a:r>
              <a:rPr kumimoji="0" lang="en-US" altLang="en-US" sz="2400" b="1"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timeChanged </a:t>
            </a: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signal, bất cứ khi nào người dùng lựa chọn Giờ trên giao diện thì ta sẽ lấy được dữ liệu này:</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self</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time_edit</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timeChanged</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connect</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self</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change_time</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1" u="none" strike="noStrike" cap="none" normalizeH="0" baseline="0">
                <a:ln>
                  <a:noFill/>
                </a:ln>
                <a:solidFill>
                  <a:srgbClr val="C72C4C"/>
                </a:solidFill>
                <a:effectLst/>
                <a:latin typeface="Times New Roman" panose="02020603050405020304" pitchFamily="18" charset="0"/>
                <a:ea typeface="inherit"/>
                <a:cs typeface="Times New Roman" panose="02020603050405020304" pitchFamily="18" charset="0"/>
              </a:rPr>
              <a:t>def</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a:t>
            </a:r>
            <a:r>
              <a:rPr kumimoji="0" lang="en-US" altLang="en-US" sz="2400" b="0" i="0" u="none" strike="noStrike" cap="none" normalizeH="0" baseline="0">
                <a:ln>
                  <a:noFill/>
                </a:ln>
                <a:solidFill>
                  <a:srgbClr val="0077AA"/>
                </a:solidFill>
                <a:effectLst/>
                <a:latin typeface="Times New Roman" panose="02020603050405020304" pitchFamily="18" charset="0"/>
                <a:ea typeface="inherit"/>
                <a:cs typeface="Times New Roman" panose="02020603050405020304" pitchFamily="18" charset="0"/>
              </a:rPr>
              <a:t>change_time</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self</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a:t>
            </a: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2400">
                <a:solidFill>
                  <a:srgbClr val="1A1A1A"/>
                </a:solidFill>
                <a:latin typeface="Times New Roman" panose="02020603050405020304" pitchFamily="18" charset="0"/>
                <a:ea typeface="inherit"/>
                <a:cs typeface="Times New Roman" panose="02020603050405020304" pitchFamily="18" charset="0"/>
              </a:rPr>
              <a:t>	</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value </a:t>
            </a:r>
            <a:r>
              <a:rPr kumimoji="0" lang="en-US" altLang="en-US" sz="2400" b="0" i="0" u="none" strike="noStrike" cap="none" normalizeH="0" baseline="0">
                <a:ln>
                  <a:noFill/>
                </a:ln>
                <a:solidFill>
                  <a:srgbClr val="C72C4C"/>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self</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time_edit</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time</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a:t>
            </a:r>
          </a:p>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2400">
                <a:solidFill>
                  <a:srgbClr val="1A1A1A"/>
                </a:solidFill>
                <a:latin typeface="Times New Roman" panose="02020603050405020304" pitchFamily="18" charset="0"/>
                <a:ea typeface="inherit"/>
                <a:cs typeface="Times New Roman" panose="02020603050405020304" pitchFamily="18" charset="0"/>
              </a:rPr>
              <a:t>	</a:t>
            </a:r>
            <a:r>
              <a:rPr kumimoji="0" lang="en-US" altLang="en-US" sz="2400" b="0" i="0" u="none" strike="noStrike" cap="none" normalizeH="0" baseline="0">
                <a:ln>
                  <a:noFill/>
                </a:ln>
                <a:solidFill>
                  <a:srgbClr val="C72C4C"/>
                </a:solidFill>
                <a:effectLst/>
                <a:latin typeface="Times New Roman" panose="02020603050405020304" pitchFamily="18" charset="0"/>
                <a:ea typeface="inherit"/>
                <a:cs typeface="Times New Roman" panose="02020603050405020304" pitchFamily="18" charset="0"/>
              </a:rPr>
              <a:t>print</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1" u="none" strike="noStrike" cap="none" normalizeH="0" baseline="0">
                <a:ln>
                  <a:noFill/>
                </a:ln>
                <a:solidFill>
                  <a:srgbClr val="407B08"/>
                </a:solidFill>
                <a:effectLst/>
                <a:latin typeface="Times New Roman" panose="02020603050405020304" pitchFamily="18" charset="0"/>
                <a:ea typeface="inherit"/>
                <a:cs typeface="Times New Roman" panose="02020603050405020304" pitchFamily="18" charset="0"/>
              </a:rPr>
              <a:t>str</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value</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toPyTime</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
        <p:nvSpPr>
          <p:cNvPr id="9" name="Rectangle 8"/>
          <p:cNvSpPr/>
          <p:nvPr/>
        </p:nvSpPr>
        <p:spPr>
          <a:xfrm>
            <a:off x="650647" y="5185931"/>
            <a:ext cx="9565439" cy="830997"/>
          </a:xfrm>
          <a:prstGeom prst="rect">
            <a:avLst/>
          </a:prstGeom>
        </p:spPr>
        <p:txBody>
          <a:bodyPr wrap="none">
            <a:spAutoFit/>
          </a:bodyPr>
          <a:lstStyle/>
          <a:p>
            <a:r>
              <a:rPr lang="en-US" sz="2400" b="1" u="sng">
                <a:latin typeface="Times New Roman" panose="02020603050405020304" pitchFamily="18" charset="0"/>
                <a:cs typeface="Times New Roman" panose="02020603050405020304" pitchFamily="18" charset="0"/>
              </a:rPr>
              <a:t>Hướng dẫn chi tiết:</a:t>
            </a:r>
          </a:p>
          <a:p>
            <a:r>
              <a:rPr lang="en-US" sz="2400">
                <a:latin typeface="Times New Roman" panose="02020603050405020304" pitchFamily="18" charset="0"/>
                <a:cs typeface="Times New Roman" panose="02020603050405020304" pitchFamily="18" charset="0"/>
                <a:hlinkClick r:id="rId3"/>
              </a:rPr>
              <a:t>https://tranduythanh.com/2023/12/15/bai-20-qtimeedit-basic-widgets-pyqt6/</a:t>
            </a:r>
            <a:r>
              <a:rPr lang="en-US" sz="240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591181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5.4.10.QDateTimeEdit</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p:cNvSpPr/>
          <p:nvPr/>
        </p:nvSpPr>
        <p:spPr>
          <a:xfrm>
            <a:off x="353376" y="968663"/>
            <a:ext cx="4675824" cy="4154984"/>
          </a:xfrm>
          <a:prstGeom prst="rect">
            <a:avLst/>
          </a:prstGeom>
        </p:spPr>
        <p:txBody>
          <a:bodyPr wrap="square">
            <a:spAutoFit/>
          </a:bodyPr>
          <a:lstStyle/>
          <a:p>
            <a:pPr algn="just"/>
            <a:r>
              <a:rPr lang="vi-VN" sz="2400">
                <a:solidFill>
                  <a:srgbClr val="1A1A1A"/>
                </a:solidFill>
                <a:latin typeface="+mj-lt"/>
              </a:rPr>
              <a:t>Bài học </a:t>
            </a:r>
            <a:r>
              <a:rPr lang="vi-VN" sz="2400">
                <a:solidFill>
                  <a:srgbClr val="007ACC"/>
                </a:solidFill>
                <a:latin typeface="+mj-lt"/>
                <a:hlinkClick r:id="rId3"/>
              </a:rPr>
              <a:t>QDateEdit </a:t>
            </a:r>
            <a:r>
              <a:rPr lang="vi-VN" sz="2400">
                <a:solidFill>
                  <a:srgbClr val="1A1A1A"/>
                </a:solidFill>
                <a:latin typeface="+mj-lt"/>
              </a:rPr>
              <a:t>chúng ta đã được học về widget xử lý Ngày-Tháng-Năm. Còn bài học </a:t>
            </a:r>
            <a:r>
              <a:rPr lang="vi-VN" sz="2400">
                <a:solidFill>
                  <a:srgbClr val="007ACC"/>
                </a:solidFill>
                <a:latin typeface="+mj-lt"/>
                <a:hlinkClick r:id="rId4"/>
              </a:rPr>
              <a:t>QTimeEdit </a:t>
            </a:r>
            <a:r>
              <a:rPr lang="vi-VN" sz="2400">
                <a:solidFill>
                  <a:srgbClr val="1A1A1A"/>
                </a:solidFill>
                <a:latin typeface="+mj-lt"/>
              </a:rPr>
              <a:t>chúng ta đã được học về widget xử lý Giờ-Phút-Giây. Các bài học đều trình bày kỹ lưỡng về lý thuyết, cách lập trình và áp dụng các widget vào thực tế. Trong bài học này, </a:t>
            </a:r>
            <a:r>
              <a:rPr lang="en-US" sz="2400">
                <a:solidFill>
                  <a:srgbClr val="1A1A1A"/>
                </a:solidFill>
                <a:latin typeface="+mj-lt"/>
              </a:rPr>
              <a:t>Ta </a:t>
            </a:r>
            <a:r>
              <a:rPr lang="vi-VN" sz="2400">
                <a:solidFill>
                  <a:srgbClr val="1A1A1A"/>
                </a:solidFill>
                <a:latin typeface="+mj-lt"/>
              </a:rPr>
              <a:t>sẽ </a:t>
            </a:r>
            <a:r>
              <a:rPr lang="en-US" sz="2400">
                <a:solidFill>
                  <a:srgbClr val="1A1A1A"/>
                </a:solidFill>
                <a:latin typeface="+mj-lt"/>
              </a:rPr>
              <a:t>học </a:t>
            </a:r>
            <a:r>
              <a:rPr lang="vi-VN" sz="2400">
                <a:solidFill>
                  <a:srgbClr val="1A1A1A"/>
                </a:solidFill>
                <a:latin typeface="+mj-lt"/>
              </a:rPr>
              <a:t>về QDateTimeEdit, nó là một widget kết hợp giữa QDateEdit và QTimeEdit.</a:t>
            </a:r>
            <a:endParaRPr lang="en-US" sz="2400">
              <a:latin typeface="+mj-lt"/>
            </a:endParaRPr>
          </a:p>
        </p:txBody>
      </p:sp>
      <p:pic>
        <p:nvPicPr>
          <p:cNvPr id="5122" name="Picture 2" descr="https://tranduythanh.com/wp-content/uploads/2023/12/QtDesigner-274-1024x69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4760" y="968663"/>
            <a:ext cx="6878287" cy="4681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019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5.4.10.QDateTimeEdit</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graphicFrame>
        <p:nvGraphicFramePr>
          <p:cNvPr id="8" name="Table 7"/>
          <p:cNvGraphicFramePr>
            <a:graphicFrameLocks noGrp="1"/>
          </p:cNvGraphicFramePr>
          <p:nvPr>
            <p:extLst>
              <p:ext uri="{D42A27DB-BD31-4B8C-83A1-F6EECF244321}">
                <p14:modId xmlns:p14="http://schemas.microsoft.com/office/powerpoint/2010/main" val="3762072205"/>
              </p:ext>
            </p:extLst>
          </p:nvPr>
        </p:nvGraphicFramePr>
        <p:xfrm>
          <a:off x="728132" y="918414"/>
          <a:ext cx="10846648" cy="4551960"/>
        </p:xfrm>
        <a:graphic>
          <a:graphicData uri="http://schemas.openxmlformats.org/drawingml/2006/table">
            <a:tbl>
              <a:tblPr/>
              <a:tblGrid>
                <a:gridCol w="3504024">
                  <a:extLst>
                    <a:ext uri="{9D8B030D-6E8A-4147-A177-3AD203B41FA5}">
                      <a16:colId xmlns:a16="http://schemas.microsoft.com/office/drawing/2014/main" val="2960952943"/>
                    </a:ext>
                  </a:extLst>
                </a:gridCol>
                <a:gridCol w="7342624">
                  <a:extLst>
                    <a:ext uri="{9D8B030D-6E8A-4147-A177-3AD203B41FA5}">
                      <a16:colId xmlns:a16="http://schemas.microsoft.com/office/drawing/2014/main" val="3628440361"/>
                    </a:ext>
                  </a:extLst>
                </a:gridCol>
              </a:tblGrid>
              <a:tr h="153789">
                <a:tc>
                  <a:txBody>
                    <a:bodyPr/>
                    <a:lstStyle/>
                    <a:p>
                      <a:pPr algn="l" latinLnBrk="0"/>
                      <a:r>
                        <a:rPr lang="vi-VN" sz="2400" b="1">
                          <a:effectLst/>
                          <a:latin typeface="Times New Roman" panose="02020603050405020304" pitchFamily="18" charset="0"/>
                          <a:cs typeface="Times New Roman" panose="02020603050405020304" pitchFamily="18" charset="0"/>
                        </a:rPr>
                        <a:t>Các thành phần</a:t>
                      </a:r>
                    </a:p>
                  </a:txBody>
                  <a:tcPr marL="27139" marR="27139" marT="13570" marB="13570"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00"/>
                    </a:solidFill>
                  </a:tcPr>
                </a:tc>
                <a:tc>
                  <a:txBody>
                    <a:bodyPr/>
                    <a:lstStyle/>
                    <a:p>
                      <a:pPr algn="l" latinLnBrk="0"/>
                      <a:r>
                        <a:rPr lang="en-US" sz="2400" b="1">
                          <a:effectLst/>
                          <a:latin typeface="Times New Roman" panose="02020603050405020304" pitchFamily="18" charset="0"/>
                          <a:cs typeface="Times New Roman" panose="02020603050405020304" pitchFamily="18" charset="0"/>
                        </a:rPr>
                        <a:t>Ý nghĩa chức năng</a:t>
                      </a:r>
                    </a:p>
                  </a:txBody>
                  <a:tcPr marL="27139" marR="27139" marT="13570" marB="13570"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00"/>
                    </a:solidFill>
                  </a:tcPr>
                </a:tc>
                <a:extLst>
                  <a:ext uri="{0D108BD9-81ED-4DB2-BD59-A6C34878D82A}">
                    <a16:rowId xmlns:a16="http://schemas.microsoft.com/office/drawing/2014/main" val="629001432"/>
                  </a:ext>
                </a:extLst>
              </a:tr>
              <a:tr h="153789">
                <a:tc>
                  <a:txBody>
                    <a:bodyPr/>
                    <a:lstStyle/>
                    <a:p>
                      <a:pPr algn="l" latinLnBrk="0"/>
                      <a:r>
                        <a:rPr lang="en-US" sz="2400" b="0">
                          <a:effectLst/>
                          <a:latin typeface="Times New Roman" panose="02020603050405020304" pitchFamily="18" charset="0"/>
                          <a:cs typeface="Times New Roman" panose="02020603050405020304" pitchFamily="18" charset="0"/>
                        </a:rPr>
                        <a:t>QDateTimeEdit(self)</a:t>
                      </a:r>
                    </a:p>
                  </a:txBody>
                  <a:tcPr marL="27139" marR="27139" marT="13570" marB="13570"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latinLnBrk="0"/>
                      <a:r>
                        <a:rPr lang="vi-VN" sz="2400" b="0">
                          <a:effectLst/>
                          <a:latin typeface="Times New Roman" panose="02020603050405020304" pitchFamily="18" charset="0"/>
                          <a:cs typeface="Times New Roman" panose="02020603050405020304" pitchFamily="18" charset="0"/>
                        </a:rPr>
                        <a:t>Constructor để tạo đối tượng QDateTimeEdit. </a:t>
                      </a:r>
                    </a:p>
                  </a:txBody>
                  <a:tcPr marL="27139" marR="27139" marT="13570" marB="13570"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4098513151"/>
                  </a:ext>
                </a:extLst>
              </a:tr>
              <a:tr h="407090">
                <a:tc>
                  <a:txBody>
                    <a:bodyPr/>
                    <a:lstStyle/>
                    <a:p>
                      <a:pPr algn="l" latinLnBrk="0"/>
                      <a:r>
                        <a:rPr lang="en-US" sz="2400" b="0">
                          <a:effectLst/>
                          <a:latin typeface="Times New Roman" panose="02020603050405020304" pitchFamily="18" charset="0"/>
                          <a:cs typeface="Times New Roman" panose="02020603050405020304" pitchFamily="18" charset="0"/>
                        </a:rPr>
                        <a:t>QDateTimeEdit</a:t>
                      </a:r>
                    </a:p>
                    <a:p>
                      <a:pPr algn="l" latinLnBrk="0"/>
                      <a:r>
                        <a:rPr lang="en-US" sz="2400" b="0">
                          <a:effectLst/>
                          <a:latin typeface="Times New Roman" panose="02020603050405020304" pitchFamily="18" charset="0"/>
                          <a:cs typeface="Times New Roman" panose="02020603050405020304" pitchFamily="18" charset="0"/>
                        </a:rPr>
                        <a:t>(self,calendarPopup=</a:t>
                      </a:r>
                      <a:r>
                        <a:rPr lang="en-US" sz="2400" b="1">
                          <a:effectLst/>
                          <a:latin typeface="Times New Roman" panose="02020603050405020304" pitchFamily="18" charset="0"/>
                          <a:cs typeface="Times New Roman" panose="02020603050405020304" pitchFamily="18" charset="0"/>
                        </a:rPr>
                        <a:t>True</a:t>
                      </a:r>
                      <a:r>
                        <a:rPr lang="en-US" sz="2400" b="0">
                          <a:effectLst/>
                          <a:latin typeface="Times New Roman" panose="02020603050405020304" pitchFamily="18" charset="0"/>
                          <a:cs typeface="Times New Roman" panose="02020603050405020304" pitchFamily="18" charset="0"/>
                        </a:rPr>
                        <a:t>)</a:t>
                      </a:r>
                    </a:p>
                  </a:txBody>
                  <a:tcPr marL="27139" marR="27139" marT="13570" marB="13570"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latinLnBrk="0"/>
                      <a:r>
                        <a:rPr lang="vi-VN" sz="2400" b="0">
                          <a:effectLst/>
                          <a:latin typeface="Times New Roman" panose="02020603050405020304" pitchFamily="18" charset="0"/>
                          <a:cs typeface="Times New Roman" panose="02020603050405020304" pitchFamily="18" charset="0"/>
                        </a:rPr>
                        <a:t>Constructor để tạo đối tượng QDateTimeEdit. Nếu dùng constructor này thì người sử dụng sẽ dùng Calendar popup để lựa chọn</a:t>
                      </a:r>
                    </a:p>
                  </a:txBody>
                  <a:tcPr marL="27139" marR="27139" marT="13570" marB="13570"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1933286300"/>
                  </a:ext>
                </a:extLst>
              </a:tr>
              <a:tr h="470415">
                <a:tc>
                  <a:txBody>
                    <a:bodyPr/>
                    <a:lstStyle/>
                    <a:p>
                      <a:pPr algn="l" latinLnBrk="0"/>
                      <a:r>
                        <a:rPr lang="en-US" sz="2400" b="0">
                          <a:effectLst/>
                          <a:latin typeface="Times New Roman" panose="02020603050405020304" pitchFamily="18" charset="0"/>
                          <a:cs typeface="Times New Roman" panose="02020603050405020304" pitchFamily="18" charset="0"/>
                        </a:rPr>
                        <a:t>date()</a:t>
                      </a:r>
                    </a:p>
                  </a:txBody>
                  <a:tcPr marL="27139" marR="27139" marT="13570" marB="13570"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latinLnBrk="0"/>
                      <a:r>
                        <a:rPr lang="vi-VN" sz="2400" b="0">
                          <a:effectLst/>
                          <a:latin typeface="Times New Roman" panose="02020603050405020304" pitchFamily="18" charset="0"/>
                          <a:cs typeface="Times New Roman" panose="02020603050405020304" pitchFamily="18" charset="0"/>
                        </a:rPr>
                        <a:t>Hàm trả về ngày tháng năm mà người sử dụng nhập trên giao diện, nó có kiểu QDate, do đó muốn chuyển về date trong python thuần túy thì ta gọi thêm hàm toPyDate()</a:t>
                      </a:r>
                    </a:p>
                  </a:txBody>
                  <a:tcPr marL="27139" marR="27139" marT="13570" marB="13570"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1107829119"/>
                  </a:ext>
                </a:extLst>
              </a:tr>
              <a:tr h="280440">
                <a:tc>
                  <a:txBody>
                    <a:bodyPr/>
                    <a:lstStyle/>
                    <a:p>
                      <a:pPr algn="l" latinLnBrk="0"/>
                      <a:r>
                        <a:rPr lang="en-US" sz="2400" b="0">
                          <a:effectLst/>
                          <a:latin typeface="Times New Roman" panose="02020603050405020304" pitchFamily="18" charset="0"/>
                          <a:cs typeface="Times New Roman" panose="02020603050405020304" pitchFamily="18" charset="0"/>
                        </a:rPr>
                        <a:t>time()</a:t>
                      </a:r>
                    </a:p>
                  </a:txBody>
                  <a:tcPr marL="27139" marR="27139" marT="13570" marB="13570"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latinLnBrk="0"/>
                      <a:r>
                        <a:rPr lang="vi-VN" sz="2400" b="0">
                          <a:effectLst/>
                          <a:latin typeface="Times New Roman" panose="02020603050405020304" pitchFamily="18" charset="0"/>
                          <a:cs typeface="Times New Roman" panose="02020603050405020304" pitchFamily="18" charset="0"/>
                        </a:rPr>
                        <a:t>Hàm trả về đối tượng QTime. Do đó để chuyển về Python datetime.time ta dùng hàm toPyTime()</a:t>
                      </a:r>
                    </a:p>
                  </a:txBody>
                  <a:tcPr marL="27139" marR="27139" marT="13570" marB="13570"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1277739171"/>
                  </a:ext>
                </a:extLst>
              </a:tr>
              <a:tr h="343765">
                <a:tc>
                  <a:txBody>
                    <a:bodyPr/>
                    <a:lstStyle/>
                    <a:p>
                      <a:pPr algn="l" latinLnBrk="0"/>
                      <a:r>
                        <a:rPr lang="en-US" sz="2400" b="0">
                          <a:effectLst/>
                          <a:latin typeface="Times New Roman" panose="02020603050405020304" pitchFamily="18" charset="0"/>
                          <a:cs typeface="Times New Roman" panose="02020603050405020304" pitchFamily="18" charset="0"/>
                        </a:rPr>
                        <a:t>dateTime()</a:t>
                      </a:r>
                    </a:p>
                  </a:txBody>
                  <a:tcPr marL="27139" marR="27139" marT="13570" marB="13570"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latinLnBrk="0"/>
                      <a:r>
                        <a:rPr lang="vi-VN" sz="2400" b="0">
                          <a:effectLst/>
                          <a:latin typeface="Times New Roman" panose="02020603050405020304" pitchFamily="18" charset="0"/>
                          <a:cs typeface="Times New Roman" panose="02020603050405020304" pitchFamily="18" charset="0"/>
                        </a:rPr>
                        <a:t>Hàm trả về đối tượng QDateTime. Do đó để chuyển về Python datetime.datetime ta dùng hàm toPyDateTime()</a:t>
                      </a:r>
                    </a:p>
                  </a:txBody>
                  <a:tcPr marL="27139" marR="27139" marT="13570" marB="13570"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1017261532"/>
                  </a:ext>
                </a:extLst>
              </a:tr>
            </a:tbl>
          </a:graphicData>
        </a:graphic>
      </p:graphicFrame>
    </p:spTree>
    <p:extLst>
      <p:ext uri="{BB962C8B-B14F-4D97-AF65-F5344CB8AC3E}">
        <p14:creationId xmlns:p14="http://schemas.microsoft.com/office/powerpoint/2010/main" val="26336184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grpSp>
        <p:nvGrpSpPr>
          <p:cNvPr id="2" name="Group 1">
            <a:extLst>
              <a:ext uri="{FF2B5EF4-FFF2-40B4-BE49-F238E27FC236}">
                <a16:creationId xmlns:a16="http://schemas.microsoft.com/office/drawing/2014/main" id="{064DE7AC-7E06-0676-5ECD-FC6C1493BAE0}"/>
              </a:ext>
            </a:extLst>
          </p:cNvPr>
          <p:cNvGrpSpPr/>
          <p:nvPr/>
        </p:nvGrpSpPr>
        <p:grpSpPr>
          <a:xfrm>
            <a:off x="152400" y="304948"/>
            <a:ext cx="4620576" cy="508000"/>
            <a:chOff x="789624" y="1191463"/>
            <a:chExt cx="4620576" cy="508000"/>
          </a:xfrm>
        </p:grpSpPr>
        <p:sp>
          <p:nvSpPr>
            <p:cNvPr id="3" name="AutoShape 52">
              <a:extLst>
                <a:ext uri="{FF2B5EF4-FFF2-40B4-BE49-F238E27FC236}">
                  <a16:creationId xmlns:a16="http://schemas.microsoft.com/office/drawing/2014/main" id="{CE8F9F40-61DD-7346-4703-DCCB057B485F}"/>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Mục tiêu bài học</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4F3AC4A-5305-6F96-8C18-43C5D74712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A357810E-BD83-454E-8106-65298F2614BD}"/>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840B8BB5-8211-291C-7847-C32187EE633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4C26AE9A-9DD8-7E15-041C-437165D9822B}"/>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8E6E6F45-0E21-2332-E20D-00463EF17E7E}"/>
              </a:ext>
            </a:extLst>
          </p:cNvPr>
          <p:cNvSpPr txBox="1">
            <a:spLocks/>
          </p:cNvSpPr>
          <p:nvPr/>
        </p:nvSpPr>
        <p:spPr>
          <a:xfrm>
            <a:off x="457200" y="935250"/>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a:latin typeface="Cambria" panose="02040503050406030204" pitchFamily="18" charset="0"/>
              </a:rPr>
              <a:t>Sinh viên hiểu và thực hiện được các Widgets </a:t>
            </a:r>
            <a:r>
              <a:rPr lang="vi-VN" sz="2800">
                <a:latin typeface="Cambria" panose="02040503050406030204" pitchFamily="18" charset="0"/>
              </a:rPr>
              <a:t>QDateEdit</a:t>
            </a:r>
            <a:r>
              <a:rPr lang="en-US" sz="2800">
                <a:latin typeface="Cambria" panose="02040503050406030204" pitchFamily="18" charset="0"/>
              </a:rPr>
              <a:t>,</a:t>
            </a:r>
            <a:r>
              <a:rPr lang="vi-VN" sz="2800">
                <a:latin typeface="Cambria" panose="02040503050406030204" pitchFamily="18" charset="0"/>
              </a:rPr>
              <a:t> </a:t>
            </a:r>
            <a:r>
              <a:rPr lang="en-US" sz="2800">
                <a:latin typeface="Cambria" panose="02040503050406030204" pitchFamily="18" charset="0"/>
              </a:rPr>
              <a:t> </a:t>
            </a:r>
            <a:r>
              <a:rPr lang="vi-VN" sz="2800">
                <a:latin typeface="Cambria" panose="02040503050406030204" pitchFamily="18" charset="0"/>
              </a:rPr>
              <a:t>QTimeEdit</a:t>
            </a:r>
            <a:r>
              <a:rPr lang="en-US" sz="2800">
                <a:latin typeface="Cambria" panose="02040503050406030204" pitchFamily="18" charset="0"/>
              </a:rPr>
              <a:t>, </a:t>
            </a:r>
            <a:r>
              <a:rPr lang="vi-VN" sz="2800">
                <a:latin typeface="Cambria" panose="02040503050406030204" pitchFamily="18" charset="0"/>
              </a:rPr>
              <a:t>QDateTimeEdit</a:t>
            </a:r>
            <a:r>
              <a:rPr lang="en-US" sz="2800">
                <a:latin typeface="Cambria" panose="02040503050406030204" pitchFamily="18" charset="0"/>
              </a:rPr>
              <a:t>. Xử lý được các thời gian mà người dùng lựa chọn</a:t>
            </a:r>
            <a:endParaRPr lang="vi-VN" sz="2800">
              <a:latin typeface="Cambria" panose="02040503050406030204" pitchFamily="18" charset="0"/>
            </a:endParaRPr>
          </a:p>
          <a:p>
            <a:pPr marL="457200" indent="-457200" algn="just">
              <a:buFont typeface="Wingdings" panose="05000000000000000000" pitchFamily="2" charset="2"/>
              <a:buChar char="v"/>
            </a:pPr>
            <a:r>
              <a:rPr lang="en-US" sz="2800">
                <a:latin typeface="Cambria" panose="02040503050406030204" pitchFamily="18" charset="0"/>
              </a:rPr>
              <a:t>Sử dụng thành thạo </a:t>
            </a:r>
            <a:r>
              <a:rPr lang="vi-VN" sz="2800">
                <a:latin typeface="Cambria" panose="02040503050406030204" pitchFamily="18" charset="0"/>
              </a:rPr>
              <a:t>Các loại Dialogs</a:t>
            </a:r>
            <a:r>
              <a:rPr lang="en-US" sz="2800">
                <a:latin typeface="Cambria" panose="02040503050406030204" pitchFamily="18" charset="0"/>
              </a:rPr>
              <a:t> như: </a:t>
            </a:r>
            <a:r>
              <a:rPr lang="vi-VN" sz="2800">
                <a:latin typeface="Cambria" panose="02040503050406030204" pitchFamily="18" charset="0"/>
              </a:rPr>
              <a:t>Dialog xác thực</a:t>
            </a:r>
            <a:r>
              <a:rPr lang="en-US" sz="2800">
                <a:latin typeface="Cambria" panose="02040503050406030204" pitchFamily="18" charset="0"/>
              </a:rPr>
              <a:t>,</a:t>
            </a:r>
            <a:r>
              <a:rPr lang="vi-VN" sz="2800">
                <a:latin typeface="Cambria" panose="02040503050406030204" pitchFamily="18" charset="0"/>
              </a:rPr>
              <a:t> Các Dialog nhập liệu</a:t>
            </a:r>
          </a:p>
          <a:p>
            <a:pPr marL="457200" indent="-457200" algn="just">
              <a:buFont typeface="Wingdings" panose="05000000000000000000" pitchFamily="2" charset="2"/>
              <a:buChar char="v"/>
            </a:pPr>
            <a:r>
              <a:rPr lang="en-US" sz="2800">
                <a:latin typeface="Cambria" panose="02040503050406030204" pitchFamily="18" charset="0"/>
              </a:rPr>
              <a:t>Mở file và lưu file với các Dialog: </a:t>
            </a:r>
            <a:r>
              <a:rPr lang="vi-VN" sz="2800">
                <a:latin typeface="Cambria" panose="02040503050406030204" pitchFamily="18" charset="0"/>
              </a:rPr>
              <a:t>OpenFile Dialog và Save File Dialog </a:t>
            </a:r>
            <a:endParaRPr lang="vi-VN" sz="2800" dirty="0">
              <a:latin typeface="Cambria" panose="02040503050406030204" pitchFamily="18" charset="0"/>
            </a:endParaRPr>
          </a:p>
        </p:txBody>
      </p:sp>
    </p:spTree>
    <p:extLst>
      <p:ext uri="{BB962C8B-B14F-4D97-AF65-F5344CB8AC3E}">
        <p14:creationId xmlns:p14="http://schemas.microsoft.com/office/powerpoint/2010/main" val="3703145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5.4.10.QDateTimeEdit</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graphicFrame>
        <p:nvGraphicFramePr>
          <p:cNvPr id="8" name="Table 7"/>
          <p:cNvGraphicFramePr>
            <a:graphicFrameLocks noGrp="1"/>
          </p:cNvGraphicFramePr>
          <p:nvPr>
            <p:extLst>
              <p:ext uri="{D42A27DB-BD31-4B8C-83A1-F6EECF244321}">
                <p14:modId xmlns:p14="http://schemas.microsoft.com/office/powerpoint/2010/main" val="235132462"/>
              </p:ext>
            </p:extLst>
          </p:nvPr>
        </p:nvGraphicFramePr>
        <p:xfrm>
          <a:off x="651932" y="1071246"/>
          <a:ext cx="10599724" cy="4294760"/>
        </p:xfrm>
        <a:graphic>
          <a:graphicData uri="http://schemas.openxmlformats.org/drawingml/2006/table">
            <a:tbl>
              <a:tblPr/>
              <a:tblGrid>
                <a:gridCol w="3802685">
                  <a:extLst>
                    <a:ext uri="{9D8B030D-6E8A-4147-A177-3AD203B41FA5}">
                      <a16:colId xmlns:a16="http://schemas.microsoft.com/office/drawing/2014/main" val="2960952943"/>
                    </a:ext>
                  </a:extLst>
                </a:gridCol>
                <a:gridCol w="6797039">
                  <a:extLst>
                    <a:ext uri="{9D8B030D-6E8A-4147-A177-3AD203B41FA5}">
                      <a16:colId xmlns:a16="http://schemas.microsoft.com/office/drawing/2014/main" val="3628440361"/>
                    </a:ext>
                  </a:extLst>
                </a:gridCol>
              </a:tblGrid>
              <a:tr h="153789">
                <a:tc>
                  <a:txBody>
                    <a:bodyPr/>
                    <a:lstStyle/>
                    <a:p>
                      <a:pPr algn="l" latinLnBrk="0"/>
                      <a:r>
                        <a:rPr lang="vi-VN" sz="2400" b="1">
                          <a:effectLst/>
                          <a:latin typeface="Times New Roman" panose="02020603050405020304" pitchFamily="18" charset="0"/>
                          <a:cs typeface="Times New Roman" panose="02020603050405020304" pitchFamily="18" charset="0"/>
                        </a:rPr>
                        <a:t>Các thành phần</a:t>
                      </a:r>
                    </a:p>
                  </a:txBody>
                  <a:tcPr marL="27139" marR="27139" marT="13570" marB="13570"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00"/>
                    </a:solidFill>
                  </a:tcPr>
                </a:tc>
                <a:tc>
                  <a:txBody>
                    <a:bodyPr/>
                    <a:lstStyle/>
                    <a:p>
                      <a:pPr algn="l" latinLnBrk="0"/>
                      <a:r>
                        <a:rPr lang="en-US" sz="2400" b="1">
                          <a:effectLst/>
                          <a:latin typeface="Times New Roman" panose="02020603050405020304" pitchFamily="18" charset="0"/>
                          <a:cs typeface="Times New Roman" panose="02020603050405020304" pitchFamily="18" charset="0"/>
                        </a:rPr>
                        <a:t>Ý nghĩa chức năng</a:t>
                      </a:r>
                    </a:p>
                  </a:txBody>
                  <a:tcPr marL="27139" marR="27139" marT="13570" marB="13570"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00"/>
                    </a:solidFill>
                  </a:tcPr>
                </a:tc>
                <a:extLst>
                  <a:ext uri="{0D108BD9-81ED-4DB2-BD59-A6C34878D82A}">
                    <a16:rowId xmlns:a16="http://schemas.microsoft.com/office/drawing/2014/main" val="629001432"/>
                  </a:ext>
                </a:extLst>
              </a:tr>
              <a:tr h="153789">
                <a:tc>
                  <a:txBody>
                    <a:bodyPr/>
                    <a:lstStyle/>
                    <a:p>
                      <a:pPr algn="l" latinLnBrk="0"/>
                      <a:r>
                        <a:rPr lang="en-US" sz="2400" b="0">
                          <a:effectLst/>
                          <a:latin typeface="Times New Roman" panose="02020603050405020304" pitchFamily="18" charset="0"/>
                          <a:cs typeface="Times New Roman" panose="02020603050405020304" pitchFamily="18" charset="0"/>
                        </a:rPr>
                        <a:t>setDate(date)</a:t>
                      </a:r>
                    </a:p>
                  </a:txBody>
                  <a:tcPr marL="27139" marR="27139" marT="13570" marB="13570"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latinLnBrk="0"/>
                      <a:r>
                        <a:rPr lang="en-US" sz="2400" b="0">
                          <a:effectLst/>
                          <a:latin typeface="Times New Roman" panose="02020603050405020304" pitchFamily="18" charset="0"/>
                          <a:cs typeface="Times New Roman" panose="02020603050405020304" pitchFamily="18" charset="0"/>
                        </a:rPr>
                        <a:t>Hàm thiết lập Ngày – Tháng – Năm cho widget</a:t>
                      </a:r>
                    </a:p>
                  </a:txBody>
                  <a:tcPr marL="27139" marR="27139" marT="13570" marB="13570"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153620699"/>
                  </a:ext>
                </a:extLst>
              </a:tr>
              <a:tr h="153789">
                <a:tc>
                  <a:txBody>
                    <a:bodyPr/>
                    <a:lstStyle/>
                    <a:p>
                      <a:pPr algn="l" latinLnBrk="0"/>
                      <a:r>
                        <a:rPr lang="en-US" sz="2400" b="0">
                          <a:effectLst/>
                          <a:latin typeface="Times New Roman" panose="02020603050405020304" pitchFamily="18" charset="0"/>
                          <a:cs typeface="Times New Roman" panose="02020603050405020304" pitchFamily="18" charset="0"/>
                        </a:rPr>
                        <a:t>setTime(time)</a:t>
                      </a:r>
                    </a:p>
                  </a:txBody>
                  <a:tcPr marL="27139" marR="27139" marT="13570" marB="13570"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latinLnBrk="0"/>
                      <a:r>
                        <a:rPr lang="en-US" sz="2400" b="0">
                          <a:effectLst/>
                          <a:latin typeface="Times New Roman" panose="02020603050405020304" pitchFamily="18" charset="0"/>
                          <a:cs typeface="Times New Roman" panose="02020603050405020304" pitchFamily="18" charset="0"/>
                        </a:rPr>
                        <a:t>Hàm thiết lập Giờ-Phút-Giây cho widget</a:t>
                      </a:r>
                    </a:p>
                  </a:txBody>
                  <a:tcPr marL="27139" marR="27139" marT="13570" marB="13570"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3486264138"/>
                  </a:ext>
                </a:extLst>
              </a:tr>
              <a:tr h="217115">
                <a:tc>
                  <a:txBody>
                    <a:bodyPr/>
                    <a:lstStyle/>
                    <a:p>
                      <a:pPr algn="l" latinLnBrk="0"/>
                      <a:r>
                        <a:rPr lang="en-US" sz="2400" b="0">
                          <a:effectLst/>
                          <a:latin typeface="Times New Roman" panose="02020603050405020304" pitchFamily="18" charset="0"/>
                          <a:cs typeface="Times New Roman" panose="02020603050405020304" pitchFamily="18" charset="0"/>
                        </a:rPr>
                        <a:t>setDateTime(dateTime)</a:t>
                      </a:r>
                    </a:p>
                  </a:txBody>
                  <a:tcPr marL="27139" marR="27139" marT="13570" marB="13570"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latinLnBrk="0"/>
                      <a:r>
                        <a:rPr lang="en-US" sz="2400" b="0">
                          <a:effectLst/>
                          <a:latin typeface="Times New Roman" panose="02020603050405020304" pitchFamily="18" charset="0"/>
                          <a:cs typeface="Times New Roman" panose="02020603050405020304" pitchFamily="18" charset="0"/>
                        </a:rPr>
                        <a:t>Hàm thiết lập Ngày – Tháng – Năm và Giờ-Phút-Giây cho widget</a:t>
                      </a:r>
                    </a:p>
                  </a:txBody>
                  <a:tcPr marL="27139" marR="27139" marT="13570" marB="13570"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4110731099"/>
                  </a:ext>
                </a:extLst>
              </a:tr>
              <a:tr h="153789">
                <a:tc>
                  <a:txBody>
                    <a:bodyPr/>
                    <a:lstStyle/>
                    <a:p>
                      <a:pPr algn="l" latinLnBrk="0"/>
                      <a:r>
                        <a:rPr lang="en-US" sz="2400" b="0">
                          <a:effectLst/>
                          <a:latin typeface="Times New Roman" panose="02020603050405020304" pitchFamily="18" charset="0"/>
                          <a:cs typeface="Times New Roman" panose="02020603050405020304" pitchFamily="18" charset="0"/>
                        </a:rPr>
                        <a:t>minimumDate</a:t>
                      </a:r>
                    </a:p>
                  </a:txBody>
                  <a:tcPr marL="27139" marR="27139" marT="13570" marB="13570"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latinLnBrk="0"/>
                      <a:r>
                        <a:rPr lang="en-US" sz="2400" b="0">
                          <a:effectLst/>
                          <a:latin typeface="Times New Roman" panose="02020603050405020304" pitchFamily="18" charset="0"/>
                          <a:cs typeface="Times New Roman" panose="02020603050405020304" pitchFamily="18" charset="0"/>
                        </a:rPr>
                        <a:t>Thuộc tính thiết lập ngày nhỏ nhất</a:t>
                      </a:r>
                    </a:p>
                  </a:txBody>
                  <a:tcPr marL="27139" marR="27139" marT="13570" marB="13570"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1994037301"/>
                  </a:ext>
                </a:extLst>
              </a:tr>
              <a:tr h="153789">
                <a:tc>
                  <a:txBody>
                    <a:bodyPr/>
                    <a:lstStyle/>
                    <a:p>
                      <a:pPr algn="l" latinLnBrk="0"/>
                      <a:r>
                        <a:rPr lang="en-US" sz="2400" b="0">
                          <a:effectLst/>
                          <a:latin typeface="Times New Roman" panose="02020603050405020304" pitchFamily="18" charset="0"/>
                          <a:cs typeface="Times New Roman" panose="02020603050405020304" pitchFamily="18" charset="0"/>
                        </a:rPr>
                        <a:t>maximumDate</a:t>
                      </a:r>
                    </a:p>
                  </a:txBody>
                  <a:tcPr marL="27139" marR="27139" marT="13570" marB="13570"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latinLnBrk="0"/>
                      <a:r>
                        <a:rPr lang="en-US" sz="2400" b="0">
                          <a:effectLst/>
                          <a:latin typeface="Times New Roman" panose="02020603050405020304" pitchFamily="18" charset="0"/>
                          <a:cs typeface="Times New Roman" panose="02020603050405020304" pitchFamily="18" charset="0"/>
                        </a:rPr>
                        <a:t>Thuộc tính thiết lập ngày lớn nhất</a:t>
                      </a:r>
                    </a:p>
                  </a:txBody>
                  <a:tcPr marL="27139" marR="27139" marT="13570" marB="13570"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604068616"/>
                  </a:ext>
                </a:extLst>
              </a:tr>
              <a:tr h="153789">
                <a:tc>
                  <a:txBody>
                    <a:bodyPr/>
                    <a:lstStyle/>
                    <a:p>
                      <a:pPr algn="l" latinLnBrk="0"/>
                      <a:r>
                        <a:rPr lang="en-US" sz="2400" b="0">
                          <a:effectLst/>
                          <a:latin typeface="Times New Roman" panose="02020603050405020304" pitchFamily="18" charset="0"/>
                          <a:cs typeface="Times New Roman" panose="02020603050405020304" pitchFamily="18" charset="0"/>
                        </a:rPr>
                        <a:t>minimumTime</a:t>
                      </a:r>
                    </a:p>
                  </a:txBody>
                  <a:tcPr marL="27139" marR="27139" marT="13570" marB="13570"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latinLnBrk="0"/>
                      <a:r>
                        <a:rPr lang="en-US" sz="2400" b="0">
                          <a:effectLst/>
                          <a:latin typeface="Times New Roman" panose="02020603050405020304" pitchFamily="18" charset="0"/>
                          <a:cs typeface="Times New Roman" panose="02020603050405020304" pitchFamily="18" charset="0"/>
                        </a:rPr>
                        <a:t>Thuộc tính thiết lập time nhỏ nhất</a:t>
                      </a:r>
                    </a:p>
                  </a:txBody>
                  <a:tcPr marL="27139" marR="27139" marT="13570" marB="13570"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106473534"/>
                  </a:ext>
                </a:extLst>
              </a:tr>
              <a:tr h="153789">
                <a:tc>
                  <a:txBody>
                    <a:bodyPr/>
                    <a:lstStyle/>
                    <a:p>
                      <a:pPr algn="l" latinLnBrk="0"/>
                      <a:r>
                        <a:rPr lang="en-US" sz="2400" b="0">
                          <a:effectLst/>
                          <a:latin typeface="Times New Roman" panose="02020603050405020304" pitchFamily="18" charset="0"/>
                          <a:cs typeface="Times New Roman" panose="02020603050405020304" pitchFamily="18" charset="0"/>
                        </a:rPr>
                        <a:t>maximumTime</a:t>
                      </a:r>
                    </a:p>
                  </a:txBody>
                  <a:tcPr marL="27139" marR="27139" marT="13570" marB="13570"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latinLnBrk="0"/>
                      <a:r>
                        <a:rPr lang="en-US" sz="2400" b="0">
                          <a:effectLst/>
                          <a:latin typeface="Times New Roman" panose="02020603050405020304" pitchFamily="18" charset="0"/>
                          <a:cs typeface="Times New Roman" panose="02020603050405020304" pitchFamily="18" charset="0"/>
                        </a:rPr>
                        <a:t>Thuộc tính thiết lập time lớn nhất</a:t>
                      </a:r>
                    </a:p>
                  </a:txBody>
                  <a:tcPr marL="27139" marR="27139" marT="13570" marB="13570"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1873652422"/>
                  </a:ext>
                </a:extLst>
              </a:tr>
              <a:tr h="153789">
                <a:tc>
                  <a:txBody>
                    <a:bodyPr/>
                    <a:lstStyle/>
                    <a:p>
                      <a:pPr algn="l" latinLnBrk="0"/>
                      <a:r>
                        <a:rPr lang="en-US" sz="2400" b="0">
                          <a:effectLst/>
                          <a:latin typeface="Times New Roman" panose="02020603050405020304" pitchFamily="18" charset="0"/>
                          <a:cs typeface="Times New Roman" panose="02020603050405020304" pitchFamily="18" charset="0"/>
                        </a:rPr>
                        <a:t>minimumDateTime</a:t>
                      </a:r>
                    </a:p>
                  </a:txBody>
                  <a:tcPr marL="27139" marR="27139" marT="13570" marB="13570"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latinLnBrk="0"/>
                      <a:r>
                        <a:rPr lang="en-US" sz="2400" b="0">
                          <a:effectLst/>
                          <a:latin typeface="Times New Roman" panose="02020603050405020304" pitchFamily="18" charset="0"/>
                          <a:cs typeface="Times New Roman" panose="02020603050405020304" pitchFamily="18" charset="0"/>
                        </a:rPr>
                        <a:t>Thuộc tính thiết lập date time nhỏ nhất</a:t>
                      </a:r>
                    </a:p>
                  </a:txBody>
                  <a:tcPr marL="27139" marR="27139" marT="13570" marB="13570"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3635511051"/>
                  </a:ext>
                </a:extLst>
              </a:tr>
              <a:tr h="153789">
                <a:tc>
                  <a:txBody>
                    <a:bodyPr/>
                    <a:lstStyle/>
                    <a:p>
                      <a:pPr algn="l" latinLnBrk="0"/>
                      <a:r>
                        <a:rPr lang="en-US" sz="2400" b="0">
                          <a:effectLst/>
                          <a:latin typeface="Times New Roman" panose="02020603050405020304" pitchFamily="18" charset="0"/>
                          <a:cs typeface="Times New Roman" panose="02020603050405020304" pitchFamily="18" charset="0"/>
                        </a:rPr>
                        <a:t>maximumDateTime</a:t>
                      </a:r>
                    </a:p>
                  </a:txBody>
                  <a:tcPr marL="27139" marR="27139" marT="13570" marB="13570"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latinLnBrk="0"/>
                      <a:r>
                        <a:rPr lang="en-US" sz="2400" b="0">
                          <a:effectLst/>
                          <a:latin typeface="Times New Roman" panose="02020603050405020304" pitchFamily="18" charset="0"/>
                          <a:cs typeface="Times New Roman" panose="02020603050405020304" pitchFamily="18" charset="0"/>
                        </a:rPr>
                        <a:t>Thuộc tính thiết lập date time lớn nhất</a:t>
                      </a:r>
                    </a:p>
                  </a:txBody>
                  <a:tcPr marL="27139" marR="27139" marT="13570" marB="13570"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3931658810"/>
                  </a:ext>
                </a:extLst>
              </a:tr>
            </a:tbl>
          </a:graphicData>
        </a:graphic>
      </p:graphicFrame>
    </p:spTree>
    <p:extLst>
      <p:ext uri="{BB962C8B-B14F-4D97-AF65-F5344CB8AC3E}">
        <p14:creationId xmlns:p14="http://schemas.microsoft.com/office/powerpoint/2010/main" val="3273271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5.4.10.QDateTimeEdit</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graphicFrame>
        <p:nvGraphicFramePr>
          <p:cNvPr id="8" name="Table 7"/>
          <p:cNvGraphicFramePr>
            <a:graphicFrameLocks noGrp="1"/>
          </p:cNvGraphicFramePr>
          <p:nvPr>
            <p:extLst>
              <p:ext uri="{D42A27DB-BD31-4B8C-83A1-F6EECF244321}">
                <p14:modId xmlns:p14="http://schemas.microsoft.com/office/powerpoint/2010/main" val="1846885525"/>
              </p:ext>
            </p:extLst>
          </p:nvPr>
        </p:nvGraphicFramePr>
        <p:xfrm>
          <a:off x="583352" y="956946"/>
          <a:ext cx="10599724" cy="3766160"/>
        </p:xfrm>
        <a:graphic>
          <a:graphicData uri="http://schemas.openxmlformats.org/drawingml/2006/table">
            <a:tbl>
              <a:tblPr/>
              <a:tblGrid>
                <a:gridCol w="3802685">
                  <a:extLst>
                    <a:ext uri="{9D8B030D-6E8A-4147-A177-3AD203B41FA5}">
                      <a16:colId xmlns:a16="http://schemas.microsoft.com/office/drawing/2014/main" val="2960952943"/>
                    </a:ext>
                  </a:extLst>
                </a:gridCol>
                <a:gridCol w="6797039">
                  <a:extLst>
                    <a:ext uri="{9D8B030D-6E8A-4147-A177-3AD203B41FA5}">
                      <a16:colId xmlns:a16="http://schemas.microsoft.com/office/drawing/2014/main" val="3628440361"/>
                    </a:ext>
                  </a:extLst>
                </a:gridCol>
              </a:tblGrid>
              <a:tr h="153789">
                <a:tc>
                  <a:txBody>
                    <a:bodyPr/>
                    <a:lstStyle/>
                    <a:p>
                      <a:pPr algn="l" latinLnBrk="0"/>
                      <a:r>
                        <a:rPr lang="vi-VN" sz="2400" b="1">
                          <a:effectLst/>
                          <a:latin typeface="Times New Roman" panose="02020603050405020304" pitchFamily="18" charset="0"/>
                          <a:cs typeface="Times New Roman" panose="02020603050405020304" pitchFamily="18" charset="0"/>
                        </a:rPr>
                        <a:t>Các thành phần</a:t>
                      </a:r>
                    </a:p>
                  </a:txBody>
                  <a:tcPr marL="27139" marR="27139" marT="13570" marB="13570"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00"/>
                    </a:solidFill>
                  </a:tcPr>
                </a:tc>
                <a:tc>
                  <a:txBody>
                    <a:bodyPr/>
                    <a:lstStyle/>
                    <a:p>
                      <a:pPr algn="l" latinLnBrk="0"/>
                      <a:r>
                        <a:rPr lang="en-US" sz="2400" b="1">
                          <a:effectLst/>
                          <a:latin typeface="Times New Roman" panose="02020603050405020304" pitchFamily="18" charset="0"/>
                          <a:cs typeface="Times New Roman" panose="02020603050405020304" pitchFamily="18" charset="0"/>
                        </a:rPr>
                        <a:t>Ý nghĩa chức năng</a:t>
                      </a:r>
                    </a:p>
                  </a:txBody>
                  <a:tcPr marL="27139" marR="27139" marT="13570" marB="13570"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00"/>
                    </a:solidFill>
                  </a:tcPr>
                </a:tc>
                <a:extLst>
                  <a:ext uri="{0D108BD9-81ED-4DB2-BD59-A6C34878D82A}">
                    <a16:rowId xmlns:a16="http://schemas.microsoft.com/office/drawing/2014/main" val="629001432"/>
                  </a:ext>
                </a:extLst>
              </a:tr>
              <a:tr h="470415">
                <a:tc>
                  <a:txBody>
                    <a:bodyPr/>
                    <a:lstStyle/>
                    <a:p>
                      <a:pPr algn="l" latinLnBrk="0"/>
                      <a:r>
                        <a:rPr lang="en-US" sz="2400" b="0">
                          <a:effectLst/>
                          <a:latin typeface="Times New Roman" panose="02020603050405020304" pitchFamily="18" charset="0"/>
                          <a:cs typeface="Times New Roman" panose="02020603050405020304" pitchFamily="18" charset="0"/>
                        </a:rPr>
                        <a:t>setDisplayFormat(format)</a:t>
                      </a:r>
                    </a:p>
                  </a:txBody>
                  <a:tcPr marL="27139" marR="27139" marT="13570" marB="13570"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latinLnBrk="0"/>
                      <a:r>
                        <a:rPr lang="vi-VN" sz="2400" b="0">
                          <a:effectLst/>
                          <a:latin typeface="Times New Roman" panose="02020603050405020304" pitchFamily="18" charset="0"/>
                          <a:cs typeface="Times New Roman" panose="02020603050405020304" pitchFamily="18" charset="0"/>
                        </a:rPr>
                        <a:t>Phương thức xác định cách thức hiện thị dữ liệu Ngày – Tháng – Năm, giờ phút giây lên giao diện</a:t>
                      </a:r>
                      <a:br>
                        <a:rPr lang="vi-VN" sz="2400" b="0">
                          <a:effectLst/>
                          <a:latin typeface="Times New Roman" panose="02020603050405020304" pitchFamily="18" charset="0"/>
                          <a:cs typeface="Times New Roman" panose="02020603050405020304" pitchFamily="18" charset="0"/>
                        </a:rPr>
                      </a:br>
                      <a:r>
                        <a:rPr lang="vi-VN" sz="2400" b="0">
                          <a:effectLst/>
                          <a:latin typeface="Times New Roman" panose="02020603050405020304" pitchFamily="18" charset="0"/>
                          <a:cs typeface="Times New Roman" panose="02020603050405020304" pitchFamily="18" charset="0"/>
                        </a:rPr>
                        <a:t>Ví dụ:</a:t>
                      </a:r>
                      <a:br>
                        <a:rPr lang="vi-VN" sz="2400" b="0">
                          <a:effectLst/>
                          <a:latin typeface="Times New Roman" panose="02020603050405020304" pitchFamily="18" charset="0"/>
                          <a:cs typeface="Times New Roman" panose="02020603050405020304" pitchFamily="18" charset="0"/>
                        </a:rPr>
                      </a:br>
                      <a:r>
                        <a:rPr lang="vi-VN" sz="2400" b="0">
                          <a:effectLst/>
                          <a:latin typeface="Times New Roman" panose="02020603050405020304" pitchFamily="18" charset="0"/>
                          <a:cs typeface="Times New Roman" panose="02020603050405020304" pitchFamily="18" charset="0"/>
                        </a:rPr>
                        <a:t>setDisplayFormat(</a:t>
                      </a:r>
                      <a:r>
                        <a:rPr lang="vi-VN" sz="2400" b="1">
                          <a:effectLst/>
                          <a:latin typeface="Times New Roman" panose="02020603050405020304" pitchFamily="18" charset="0"/>
                          <a:cs typeface="Times New Roman" panose="02020603050405020304" pitchFamily="18" charset="0"/>
                        </a:rPr>
                        <a:t>“dd/MM/yyyy HH:mm:ss AP”</a:t>
                      </a:r>
                      <a:r>
                        <a:rPr lang="vi-VN" sz="2400" b="0">
                          <a:effectLst/>
                          <a:latin typeface="Times New Roman" panose="02020603050405020304" pitchFamily="18" charset="0"/>
                          <a:cs typeface="Times New Roman" panose="02020603050405020304" pitchFamily="18" charset="0"/>
                        </a:rPr>
                        <a:t>)</a:t>
                      </a:r>
                    </a:p>
                  </a:txBody>
                  <a:tcPr marL="27139" marR="27139" marT="13570" marB="13570"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664417416"/>
                  </a:ext>
                </a:extLst>
              </a:tr>
              <a:tr h="343765">
                <a:tc>
                  <a:txBody>
                    <a:bodyPr/>
                    <a:lstStyle/>
                    <a:p>
                      <a:pPr algn="l" latinLnBrk="0"/>
                      <a:r>
                        <a:rPr lang="en-US" sz="2400" b="0">
                          <a:effectLst/>
                          <a:latin typeface="Times New Roman" panose="02020603050405020304" pitchFamily="18" charset="0"/>
                          <a:cs typeface="Times New Roman" panose="02020603050405020304" pitchFamily="18" charset="0"/>
                        </a:rPr>
                        <a:t>editingFinished</a:t>
                      </a:r>
                    </a:p>
                  </a:txBody>
                  <a:tcPr marL="27139" marR="27139" marT="13570" marB="13570"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latinLnBrk="0"/>
                      <a:r>
                        <a:rPr lang="vi-VN" sz="2400" b="0">
                          <a:effectLst/>
                          <a:latin typeface="Times New Roman" panose="02020603050405020304" pitchFamily="18" charset="0"/>
                          <a:cs typeface="Times New Roman" panose="02020603050405020304" pitchFamily="18" charset="0"/>
                        </a:rPr>
                        <a:t>Signal để xử lý khi người dùng hoàn tất việc nhập liệu Ngày – Tháng – Năm – Giờ- Phút- Giây (đã chọn và nhấn phím Enter)</a:t>
                      </a:r>
                    </a:p>
                  </a:txBody>
                  <a:tcPr marL="27139" marR="27139" marT="13570" marB="13570"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476893692"/>
                  </a:ext>
                </a:extLst>
              </a:tr>
              <a:tr h="280440">
                <a:tc>
                  <a:txBody>
                    <a:bodyPr/>
                    <a:lstStyle/>
                    <a:p>
                      <a:pPr algn="l" latinLnBrk="0"/>
                      <a:r>
                        <a:rPr lang="en-US" sz="2400" b="0">
                          <a:effectLst/>
                          <a:latin typeface="Times New Roman" panose="02020603050405020304" pitchFamily="18" charset="0"/>
                          <a:cs typeface="Times New Roman" panose="02020603050405020304" pitchFamily="18" charset="0"/>
                        </a:rPr>
                        <a:t>dateTimeChanged</a:t>
                      </a:r>
                    </a:p>
                  </a:txBody>
                  <a:tcPr marL="27139" marR="27139" marT="13570" marB="13570"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latinLnBrk="0"/>
                      <a:r>
                        <a:rPr lang="vi-VN" sz="2400" b="0">
                          <a:effectLst/>
                          <a:latin typeface="Times New Roman" panose="02020603050405020304" pitchFamily="18" charset="0"/>
                          <a:cs typeface="Times New Roman" panose="02020603050405020304" pitchFamily="18" charset="0"/>
                        </a:rPr>
                        <a:t>Signal để xử lý khi người dùng chọn lựa Ngày – Tháng – Năm-Giờ-Phút-Giây trên Widget</a:t>
                      </a:r>
                    </a:p>
                  </a:txBody>
                  <a:tcPr marL="27139" marR="27139" marT="13570" marB="13570"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3793649704"/>
                  </a:ext>
                </a:extLst>
              </a:tr>
            </a:tbl>
          </a:graphicData>
        </a:graphic>
      </p:graphicFrame>
    </p:spTree>
    <p:extLst>
      <p:ext uri="{BB962C8B-B14F-4D97-AF65-F5344CB8AC3E}">
        <p14:creationId xmlns:p14="http://schemas.microsoft.com/office/powerpoint/2010/main" val="36746802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5.4.10.QDateTimeEdit</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1"/>
          <p:cNvSpPr>
            <a:spLocks noChangeArrowheads="1"/>
          </p:cNvSpPr>
          <p:nvPr/>
        </p:nvSpPr>
        <p:spPr bwMode="auto">
          <a:xfrm>
            <a:off x="637857" y="863456"/>
            <a:ext cx="11229023" cy="553997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Dưới đây là các bước khai báo và sử dụng QDateTimeEdit:</a:t>
            </a: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sng"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Bước 1:</a:t>
            </a: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 Khai báo và khởi tạo đối tượng QDateTimeEdit</a:t>
            </a: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self</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datetime_edit </a:t>
            </a:r>
            <a:r>
              <a:rPr kumimoji="0" lang="en-US" altLang="en-US" sz="2400" b="0" i="0" u="none" strike="noStrike" cap="none" normalizeH="0" baseline="0">
                <a:ln>
                  <a:noFill/>
                </a:ln>
                <a:solidFill>
                  <a:srgbClr val="C72C4C"/>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QDateTimeEdit</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self</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calendarPopup</a:t>
            </a:r>
            <a:r>
              <a:rPr kumimoji="0" lang="en-US" altLang="en-US" sz="2400" b="0" i="0" u="none" strike="noStrike" cap="none" normalizeH="0" baseline="0">
                <a:ln>
                  <a:noFill/>
                </a:ln>
                <a:solidFill>
                  <a:srgbClr val="C72C4C"/>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990055"/>
                </a:solidFill>
                <a:effectLst/>
                <a:latin typeface="Times New Roman" panose="02020603050405020304" pitchFamily="18" charset="0"/>
                <a:ea typeface="inherit"/>
                <a:cs typeface="Times New Roman" panose="02020603050405020304" pitchFamily="18" charset="0"/>
              </a:rPr>
              <a:t>True</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sng"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Bước 2:</a:t>
            </a: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 Thiết lập các giá trị cho các thuộc tính</a:t>
            </a: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lvl="2">
              <a:buClrTx/>
              <a:buFontTx/>
              <a:buNone/>
            </a:pP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time </a:t>
            </a:r>
            <a:r>
              <a:rPr kumimoji="0" lang="en-US" altLang="en-US" sz="2400" b="0" i="0" u="none" strike="noStrike" cap="none" normalizeH="0" baseline="0">
                <a:ln>
                  <a:noFill/>
                </a:ln>
                <a:solidFill>
                  <a:srgbClr val="C72C4C"/>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QTime</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990055"/>
                </a:solidFill>
                <a:effectLst/>
                <a:latin typeface="Times New Roman" panose="02020603050405020304" pitchFamily="18" charset="0"/>
                <a:ea typeface="inherit"/>
                <a:cs typeface="Times New Roman" panose="02020603050405020304" pitchFamily="18" charset="0"/>
              </a:rPr>
              <a:t>10</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a:t>
            </a:r>
            <a:r>
              <a:rPr kumimoji="0" lang="en-US" altLang="en-US" sz="2400" b="0" i="0" u="none" strike="noStrike" cap="none" normalizeH="0" baseline="0">
                <a:ln>
                  <a:noFill/>
                </a:ln>
                <a:solidFill>
                  <a:srgbClr val="990055"/>
                </a:solidFill>
                <a:effectLst/>
                <a:latin typeface="Times New Roman" panose="02020603050405020304" pitchFamily="18" charset="0"/>
                <a:ea typeface="inherit"/>
                <a:cs typeface="Times New Roman" panose="02020603050405020304" pitchFamily="18" charset="0"/>
              </a:rPr>
              <a:t>15</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a:t>
            </a:r>
            <a:r>
              <a:rPr kumimoji="0" lang="en-US" altLang="en-US" sz="2400" b="0" i="0" u="none" strike="noStrike" cap="none" normalizeH="0" baseline="0">
                <a:ln>
                  <a:noFill/>
                </a:ln>
                <a:solidFill>
                  <a:srgbClr val="990055"/>
                </a:solidFill>
                <a:effectLst/>
                <a:latin typeface="Times New Roman" panose="02020603050405020304" pitchFamily="18" charset="0"/>
                <a:ea typeface="inherit"/>
                <a:cs typeface="Times New Roman" panose="02020603050405020304" pitchFamily="18" charset="0"/>
              </a:rPr>
              <a:t>35</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a:t>
            </a:r>
          </a:p>
          <a:p>
            <a:pPr lvl="2">
              <a:buClrTx/>
              <a:buFontTx/>
              <a:buNone/>
            </a:pP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date </a:t>
            </a:r>
            <a:r>
              <a:rPr kumimoji="0" lang="en-US" altLang="en-US" sz="2400" b="0" i="0" u="none" strike="noStrike" cap="none" normalizeH="0" baseline="0">
                <a:ln>
                  <a:noFill/>
                </a:ln>
                <a:solidFill>
                  <a:srgbClr val="C72C4C"/>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QDate</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990055"/>
                </a:solidFill>
                <a:effectLst/>
                <a:latin typeface="Times New Roman" panose="02020603050405020304" pitchFamily="18" charset="0"/>
                <a:ea typeface="inherit"/>
                <a:cs typeface="Times New Roman" panose="02020603050405020304" pitchFamily="18" charset="0"/>
              </a:rPr>
              <a:t>2024</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a:t>
            </a:r>
            <a:r>
              <a:rPr kumimoji="0" lang="en-US" altLang="en-US" sz="2400" b="0" i="0" u="none" strike="noStrike" cap="none" normalizeH="0" baseline="0">
                <a:ln>
                  <a:noFill/>
                </a:ln>
                <a:solidFill>
                  <a:srgbClr val="990055"/>
                </a:solidFill>
                <a:effectLst/>
                <a:latin typeface="Times New Roman" panose="02020603050405020304" pitchFamily="18" charset="0"/>
                <a:ea typeface="inherit"/>
                <a:cs typeface="Times New Roman" panose="02020603050405020304" pitchFamily="18" charset="0"/>
              </a:rPr>
              <a:t>1</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a:t>
            </a:r>
            <a:r>
              <a:rPr kumimoji="0" lang="en-US" altLang="en-US" sz="2400" b="0" i="0" u="none" strike="noStrike" cap="none" normalizeH="0" baseline="0">
                <a:ln>
                  <a:noFill/>
                </a:ln>
                <a:solidFill>
                  <a:srgbClr val="990055"/>
                </a:solidFill>
                <a:effectLst/>
                <a:latin typeface="Times New Roman" panose="02020603050405020304" pitchFamily="18" charset="0"/>
                <a:ea typeface="inherit"/>
                <a:cs typeface="Times New Roman" panose="02020603050405020304" pitchFamily="18" charset="0"/>
              </a:rPr>
              <a:t>1</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a:t>
            </a:r>
          </a:p>
          <a:p>
            <a:pPr lvl="2">
              <a:buClrTx/>
              <a:buFontTx/>
              <a:buNone/>
            </a:pP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self</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datetime_edit</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setTime</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time</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a:t>
            </a:r>
          </a:p>
          <a:p>
            <a:pPr lvl="2">
              <a:buClrTx/>
              <a:buFontTx/>
              <a:buNone/>
            </a:pP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self</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datetime_edit</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setDate</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date</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a:t>
            </a:r>
          </a:p>
          <a:p>
            <a:pPr lvl="2">
              <a:buClrTx/>
              <a:buFontTx/>
              <a:buNone/>
            </a:pP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self</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datetime_edit</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setDisplayFormat</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407B08"/>
                </a:solidFill>
                <a:effectLst/>
                <a:latin typeface="Times New Roman" panose="02020603050405020304" pitchFamily="18" charset="0"/>
                <a:ea typeface="inherit"/>
                <a:cs typeface="Times New Roman" panose="02020603050405020304" pitchFamily="18" charset="0"/>
              </a:rPr>
              <a:t>"dd/MM/yyyy HH:mm:ss AP"</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Mã lệnh ở trên thiết lập QTime (giờ , phút, giây) và QDate(Năm, tháng, ngày) cho QDateTimeEdit thông qua các hàm setTime(time) và setDate(date).</a:t>
            </a: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Hoặc ta thiết lập QDateTime (năm, tháng, ngày, giờ , phút, giây):</a:t>
            </a: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lvl="2">
              <a:buClrTx/>
              <a:buFontTx/>
              <a:buNone/>
            </a:pP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date_time</a:t>
            </a:r>
            <a:r>
              <a:rPr kumimoji="0" lang="en-US" altLang="en-US" sz="2400" b="0" i="0" u="none" strike="noStrike" cap="none" normalizeH="0" baseline="0">
                <a:ln>
                  <a:noFill/>
                </a:ln>
                <a:solidFill>
                  <a:srgbClr val="C72C4C"/>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QDateTime</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990055"/>
                </a:solidFill>
                <a:effectLst/>
                <a:latin typeface="Times New Roman" panose="02020603050405020304" pitchFamily="18" charset="0"/>
                <a:ea typeface="inherit"/>
                <a:cs typeface="Times New Roman" panose="02020603050405020304" pitchFamily="18" charset="0"/>
              </a:rPr>
              <a:t>2024</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990055"/>
                </a:solidFill>
                <a:effectLst/>
                <a:latin typeface="Times New Roman" panose="02020603050405020304" pitchFamily="18" charset="0"/>
                <a:ea typeface="inherit"/>
                <a:cs typeface="Times New Roman" panose="02020603050405020304" pitchFamily="18" charset="0"/>
              </a:rPr>
              <a:t>1</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990055"/>
                </a:solidFill>
                <a:effectLst/>
                <a:latin typeface="Times New Roman" panose="02020603050405020304" pitchFamily="18" charset="0"/>
                <a:ea typeface="inherit"/>
                <a:cs typeface="Times New Roman" panose="02020603050405020304" pitchFamily="18" charset="0"/>
              </a:rPr>
              <a:t>1</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990055"/>
                </a:solidFill>
                <a:effectLst/>
                <a:latin typeface="Times New Roman" panose="02020603050405020304" pitchFamily="18" charset="0"/>
                <a:ea typeface="inherit"/>
                <a:cs typeface="Times New Roman" panose="02020603050405020304" pitchFamily="18" charset="0"/>
              </a:rPr>
              <a:t>10</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990055"/>
                </a:solidFill>
                <a:effectLst/>
                <a:latin typeface="Times New Roman" panose="02020603050405020304" pitchFamily="18" charset="0"/>
                <a:ea typeface="inherit"/>
                <a:cs typeface="Times New Roman" panose="02020603050405020304" pitchFamily="18" charset="0"/>
              </a:rPr>
              <a:t>15</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990055"/>
                </a:solidFill>
                <a:effectLst/>
                <a:latin typeface="Times New Roman" panose="02020603050405020304" pitchFamily="18" charset="0"/>
                <a:ea typeface="inherit"/>
                <a:cs typeface="Times New Roman" panose="02020603050405020304" pitchFamily="18" charset="0"/>
              </a:rPr>
              <a:t>35</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a:t>
            </a:r>
          </a:p>
          <a:p>
            <a:pPr lvl="2">
              <a:buClrTx/>
              <a:buFontTx/>
              <a:buNone/>
            </a:pP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self</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datetime_edit</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setDateTime</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date_time</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Chi tiết format “</a:t>
            </a:r>
            <a:r>
              <a:rPr kumimoji="0" lang="en-US" altLang="en-US" sz="2400" b="0" i="0" u="none" strike="noStrike" cap="none" normalizeH="0" baseline="0">
                <a:ln>
                  <a:noFill/>
                </a:ln>
                <a:solidFill>
                  <a:srgbClr val="007ACC"/>
                </a:solidFill>
                <a:effectLst/>
                <a:latin typeface="Times New Roman" panose="02020603050405020304" pitchFamily="18" charset="0"/>
                <a:cs typeface="Times New Roman" panose="02020603050405020304" pitchFamily="18" charset="0"/>
                <a:hlinkClick r:id="rId3"/>
              </a:rPr>
              <a:t>dd/MM/yyyy</a:t>
            </a: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a:ln>
                  <a:noFill/>
                </a:ln>
                <a:solidFill>
                  <a:srgbClr val="007ACC"/>
                </a:solidFill>
                <a:effectLst/>
                <a:latin typeface="Times New Roman" panose="02020603050405020304" pitchFamily="18" charset="0"/>
                <a:cs typeface="Times New Roman" panose="02020603050405020304" pitchFamily="18" charset="0"/>
                <a:hlinkClick r:id="rId4"/>
              </a:rPr>
              <a:t>HH:mm:ss AP</a:t>
            </a: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 đã được trình bày ở bài</a:t>
            </a:r>
            <a:r>
              <a:rPr kumimoji="0" lang="en-US" altLang="en-US" sz="2400" b="0" i="0" u="none" strike="noStrike" cap="none" normalizeH="0">
                <a:ln>
                  <a:noFill/>
                </a:ln>
                <a:solidFill>
                  <a:srgbClr val="1A1A1A"/>
                </a:solidFill>
                <a:effectLst/>
                <a:latin typeface="Times New Roman" panose="02020603050405020304" pitchFamily="18" charset="0"/>
                <a:cs typeface="Times New Roman" panose="02020603050405020304" pitchFamily="18" charset="0"/>
              </a:rPr>
              <a:t> trước</a:t>
            </a: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79525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5.4.10.QDateTimeEdit</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1"/>
          <p:cNvSpPr>
            <a:spLocks noChangeArrowheads="1"/>
          </p:cNvSpPr>
          <p:nvPr/>
        </p:nvSpPr>
        <p:spPr bwMode="auto">
          <a:xfrm>
            <a:off x="480910" y="1000484"/>
            <a:ext cx="11325010" cy="36933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sng"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Bước 3:</a:t>
            </a: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 Thiết lập signal cho </a:t>
            </a:r>
            <a:r>
              <a:rPr kumimoji="0" lang="en-US" altLang="en-US" sz="2400" b="1"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QDateTimeEdit </a:t>
            </a: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khi người sử dụng lựa chọn xong</a:t>
            </a: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self</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datetime_edit</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editingFinished</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connect</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self</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update</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1" u="none" strike="noStrike" cap="none" normalizeH="0" baseline="0">
                <a:ln>
                  <a:noFill/>
                </a:ln>
                <a:solidFill>
                  <a:srgbClr val="C72C4C"/>
                </a:solidFill>
                <a:effectLst/>
                <a:latin typeface="Times New Roman" panose="02020603050405020304" pitchFamily="18" charset="0"/>
                <a:ea typeface="inherit"/>
                <a:cs typeface="Times New Roman" panose="02020603050405020304" pitchFamily="18" charset="0"/>
              </a:rPr>
              <a:t>def</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a:t>
            </a:r>
            <a:r>
              <a:rPr kumimoji="0" lang="en-US" altLang="en-US" sz="2400" b="0" i="0" u="none" strike="noStrike" cap="none" normalizeH="0" baseline="0">
                <a:ln>
                  <a:noFill/>
                </a:ln>
                <a:solidFill>
                  <a:srgbClr val="0077AA"/>
                </a:solidFill>
                <a:effectLst/>
                <a:latin typeface="Times New Roman" panose="02020603050405020304" pitchFamily="18" charset="0"/>
                <a:ea typeface="inherit"/>
                <a:cs typeface="Times New Roman" panose="02020603050405020304" pitchFamily="18" charset="0"/>
              </a:rPr>
              <a:t>update</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self</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a:solidFill>
                  <a:srgbClr val="1A1A1A"/>
                </a:solidFill>
                <a:latin typeface="Times New Roman" panose="02020603050405020304" pitchFamily="18" charset="0"/>
                <a:ea typeface="inherit"/>
                <a:cs typeface="Times New Roman" panose="02020603050405020304" pitchFamily="18" charset="0"/>
              </a:rPr>
              <a:t>	</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value </a:t>
            </a:r>
            <a:r>
              <a:rPr kumimoji="0" lang="en-US" altLang="en-US" sz="2400" b="0" i="0" u="none" strike="noStrike" cap="none" normalizeH="0" baseline="0">
                <a:ln>
                  <a:noFill/>
                </a:ln>
                <a:solidFill>
                  <a:srgbClr val="C72C4C"/>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self</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datetime_edit</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dateTime</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a:solidFill>
                  <a:srgbClr val="1A1A1A"/>
                </a:solidFill>
                <a:latin typeface="Times New Roman" panose="02020603050405020304" pitchFamily="18" charset="0"/>
                <a:ea typeface="inherit"/>
                <a:cs typeface="Times New Roman" panose="02020603050405020304" pitchFamily="18" charset="0"/>
              </a:rPr>
              <a:t>	</a:t>
            </a:r>
            <a:r>
              <a:rPr kumimoji="0" lang="en-US" altLang="en-US" sz="2400" b="0" i="0" u="none" strike="noStrike" cap="none" normalizeH="0" baseline="0">
                <a:ln>
                  <a:noFill/>
                </a:ln>
                <a:solidFill>
                  <a:srgbClr val="C72C4C"/>
                </a:solidFill>
                <a:effectLst/>
                <a:latin typeface="Times New Roman" panose="02020603050405020304" pitchFamily="18" charset="0"/>
                <a:ea typeface="inherit"/>
                <a:cs typeface="Times New Roman" panose="02020603050405020304" pitchFamily="18" charset="0"/>
              </a:rPr>
              <a:t>print</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1" u="none" strike="noStrike" cap="none" normalizeH="0" baseline="0">
                <a:ln>
                  <a:noFill/>
                </a:ln>
                <a:solidFill>
                  <a:srgbClr val="407B08"/>
                </a:solidFill>
                <a:effectLst/>
                <a:latin typeface="Times New Roman" panose="02020603050405020304" pitchFamily="18" charset="0"/>
                <a:ea typeface="inherit"/>
                <a:cs typeface="Times New Roman" panose="02020603050405020304" pitchFamily="18" charset="0"/>
              </a:rPr>
              <a:t>str</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value</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toPyDateTime</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Hàm dateTime() sẽ trả về dữ liệu có kiểu QDateTime, nên muốn đưa về Python datetime thì ta gọi thêm hàm </a:t>
            </a:r>
            <a:r>
              <a:rPr kumimoji="0" lang="en-US" altLang="en-US" sz="2400" b="1"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toPyDateTime()</a:t>
            </a:r>
            <a:endPar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212702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5.4.10.QDateTimeEdit</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1"/>
          <p:cNvSpPr>
            <a:spLocks noChangeArrowheads="1"/>
          </p:cNvSpPr>
          <p:nvPr/>
        </p:nvSpPr>
        <p:spPr bwMode="auto">
          <a:xfrm>
            <a:off x="480910" y="1017232"/>
            <a:ext cx="11333590" cy="443198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Tuy nhiên editingFinished signal thì người dùng cần nhấn phím Enter để xác nhận. Do đó để tiện ta có thể dùng </a:t>
            </a:r>
            <a:r>
              <a:rPr kumimoji="0" lang="en-US" altLang="en-US" sz="2400" b="1"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dateTimeChanged</a:t>
            </a: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 signal, bất cứ khi nào người dùng lựa chọn date-time trên giao diện thì ta sẽ lấy được dữ liệu này: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self</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datetime_edit</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dateTimeChanged</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connect</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self</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update</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1" u="none" strike="noStrike" cap="none" normalizeH="0" baseline="0">
                <a:ln>
                  <a:noFill/>
                </a:ln>
                <a:solidFill>
                  <a:srgbClr val="C72C4C"/>
                </a:solidFill>
                <a:effectLst/>
                <a:latin typeface="Times New Roman" panose="02020603050405020304" pitchFamily="18" charset="0"/>
                <a:ea typeface="inherit"/>
                <a:cs typeface="Times New Roman" panose="02020603050405020304" pitchFamily="18" charset="0"/>
              </a:rPr>
              <a:t>def</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a:t>
            </a:r>
            <a:r>
              <a:rPr kumimoji="0" lang="en-US" altLang="en-US" sz="2400" b="0" i="0" u="none" strike="noStrike" cap="none" normalizeH="0" baseline="0">
                <a:ln>
                  <a:noFill/>
                </a:ln>
                <a:solidFill>
                  <a:srgbClr val="0077AA"/>
                </a:solidFill>
                <a:effectLst/>
                <a:latin typeface="Times New Roman" panose="02020603050405020304" pitchFamily="18" charset="0"/>
                <a:ea typeface="inherit"/>
                <a:cs typeface="Times New Roman" panose="02020603050405020304" pitchFamily="18" charset="0"/>
              </a:rPr>
              <a:t>update</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self</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a:solidFill>
                  <a:srgbClr val="1A1A1A"/>
                </a:solidFill>
                <a:latin typeface="Times New Roman" panose="02020603050405020304" pitchFamily="18" charset="0"/>
                <a:ea typeface="inherit"/>
                <a:cs typeface="Times New Roman" panose="02020603050405020304" pitchFamily="18" charset="0"/>
              </a:rPr>
              <a:t>	</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value </a:t>
            </a:r>
            <a:r>
              <a:rPr kumimoji="0" lang="en-US" altLang="en-US" sz="2400" b="0" i="0" u="none" strike="noStrike" cap="none" normalizeH="0" baseline="0">
                <a:ln>
                  <a:noFill/>
                </a:ln>
                <a:solidFill>
                  <a:srgbClr val="C72C4C"/>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self</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datetime_edit</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dateTime</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a:solidFill>
                  <a:srgbClr val="1A1A1A"/>
                </a:solidFill>
                <a:latin typeface="Times New Roman" panose="02020603050405020304" pitchFamily="18" charset="0"/>
                <a:ea typeface="inherit"/>
                <a:cs typeface="Times New Roman" panose="02020603050405020304" pitchFamily="18" charset="0"/>
              </a:rPr>
              <a:t>	</a:t>
            </a:r>
            <a:r>
              <a:rPr kumimoji="0" lang="en-US" altLang="en-US" sz="2400" b="0" i="0" u="none" strike="noStrike" cap="none" normalizeH="0" baseline="0">
                <a:ln>
                  <a:noFill/>
                </a:ln>
                <a:solidFill>
                  <a:srgbClr val="C72C4C"/>
                </a:solidFill>
                <a:effectLst/>
                <a:latin typeface="Times New Roman" panose="02020603050405020304" pitchFamily="18" charset="0"/>
                <a:ea typeface="inherit"/>
                <a:cs typeface="Times New Roman" panose="02020603050405020304" pitchFamily="18" charset="0"/>
              </a:rPr>
              <a:t>print</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1" u="none" strike="noStrike" cap="none" normalizeH="0" baseline="0">
                <a:ln>
                  <a:noFill/>
                </a:ln>
                <a:solidFill>
                  <a:srgbClr val="407B08"/>
                </a:solidFill>
                <a:effectLst/>
                <a:latin typeface="Times New Roman" panose="02020603050405020304" pitchFamily="18" charset="0"/>
                <a:ea typeface="inherit"/>
                <a:cs typeface="Times New Roman" panose="02020603050405020304" pitchFamily="18" charset="0"/>
              </a:rPr>
              <a:t>str</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value</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toPyDateTime</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Lưu ý nhiều signal có thể triệu gọi cùng 1 hàm (ở trên Tui ví dụ signal </a:t>
            </a:r>
            <a:r>
              <a:rPr kumimoji="0" lang="en-US" altLang="en-US" sz="2400" b="1"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editingFinished </a:t>
            </a: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và </a:t>
            </a:r>
            <a:r>
              <a:rPr kumimoji="0" lang="en-US" altLang="en-US" sz="2400" b="1"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dateTimeChanged </a:t>
            </a: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cùng triệu gọi hàm </a:t>
            </a:r>
            <a:r>
              <a:rPr kumimoji="0" lang="en-US" altLang="en-US" sz="2400" b="1"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update</a:t>
            </a: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a:t>
            </a: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
        <p:nvSpPr>
          <p:cNvPr id="9" name="Rectangle 8"/>
          <p:cNvSpPr/>
          <p:nvPr/>
        </p:nvSpPr>
        <p:spPr>
          <a:xfrm>
            <a:off x="728132" y="5494649"/>
            <a:ext cx="10515600" cy="830997"/>
          </a:xfrm>
          <a:prstGeom prst="rect">
            <a:avLst/>
          </a:prstGeom>
        </p:spPr>
        <p:txBody>
          <a:bodyPr wrap="square">
            <a:spAutoFit/>
          </a:bodyPr>
          <a:lstStyle/>
          <a:p>
            <a:r>
              <a:rPr lang="en-US" sz="2400" b="1" u="sng">
                <a:latin typeface="Times New Roman" panose="02020603050405020304" pitchFamily="18" charset="0"/>
                <a:cs typeface="Times New Roman" panose="02020603050405020304" pitchFamily="18" charset="0"/>
              </a:rPr>
              <a:t>Hướng dẫn chi tiết: </a:t>
            </a:r>
          </a:p>
          <a:p>
            <a:r>
              <a:rPr lang="en-US" sz="2400">
                <a:latin typeface="Times New Roman" panose="02020603050405020304" pitchFamily="18" charset="0"/>
                <a:cs typeface="Times New Roman" panose="02020603050405020304" pitchFamily="18" charset="0"/>
                <a:hlinkClick r:id="rId3"/>
              </a:rPr>
              <a:t>https://tranduythanh.com/2023/12/29/bai-21-qdatetimeedit-basic-widgets-pyqt6/</a:t>
            </a:r>
            <a:r>
              <a:rPr lang="en-US" sz="240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7288595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5.5. Các loại Dialogs</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Rectangle 10">
            <a:extLst>
              <a:ext uri="{FF2B5EF4-FFF2-40B4-BE49-F238E27FC236}">
                <a16:creationId xmlns:a16="http://schemas.microsoft.com/office/drawing/2014/main" id="{60A82686-C648-5F3E-67A5-A79D3042FD96}"/>
              </a:ext>
            </a:extLst>
          </p:cNvPr>
          <p:cNvSpPr/>
          <p:nvPr/>
        </p:nvSpPr>
        <p:spPr>
          <a:xfrm>
            <a:off x="465234" y="859406"/>
            <a:ext cx="11341948" cy="1200329"/>
          </a:xfrm>
          <a:prstGeom prst="rect">
            <a:avLst/>
          </a:prstGeom>
        </p:spPr>
        <p:txBody>
          <a:bodyPr wrap="square">
            <a:spAutoFit/>
          </a:bodyPr>
          <a:lstStyle/>
          <a:p>
            <a:pPr marL="457200" indent="-457200" algn="just">
              <a:buFont typeface="Wingdings" panose="05000000000000000000" pitchFamily="2" charset="2"/>
              <a:buChar char="v"/>
            </a:pPr>
            <a:r>
              <a:rPr lang="vi-VN" sz="2400">
                <a:latin typeface="Cambria" panose="02040503050406030204" pitchFamily="18" charset="0"/>
              </a:rPr>
              <a:t>5.5.1</a:t>
            </a:r>
            <a:r>
              <a:rPr lang="vi-VN" sz="2400" dirty="0">
                <a:latin typeface="Cambria" panose="02040503050406030204" pitchFamily="18" charset="0"/>
              </a:rPr>
              <a:t>. Các Dialog xác thực</a:t>
            </a:r>
          </a:p>
          <a:p>
            <a:pPr marL="457200" indent="-457200" algn="just">
              <a:buFont typeface="Wingdings" panose="05000000000000000000" pitchFamily="2" charset="2"/>
              <a:buChar char="v"/>
            </a:pPr>
            <a:r>
              <a:rPr lang="vi-VN" sz="2400" dirty="0">
                <a:latin typeface="Cambria" panose="02040503050406030204" pitchFamily="18" charset="0"/>
              </a:rPr>
              <a:t>5.5.2. Các Dialog nhập liệu</a:t>
            </a:r>
          </a:p>
          <a:p>
            <a:pPr marL="457200" indent="-457200" algn="just">
              <a:buFont typeface="Wingdings" panose="05000000000000000000" pitchFamily="2" charset="2"/>
              <a:buChar char="v"/>
            </a:pPr>
            <a:r>
              <a:rPr lang="vi-VN" sz="2400" dirty="0">
                <a:latin typeface="Cambria" panose="02040503050406030204" pitchFamily="18" charset="0"/>
              </a:rPr>
              <a:t>5.5.3. OpenFile Dialog và Save File Dialog </a:t>
            </a:r>
          </a:p>
        </p:txBody>
      </p:sp>
    </p:spTree>
    <p:extLst>
      <p:ext uri="{BB962C8B-B14F-4D97-AF65-F5344CB8AC3E}">
        <p14:creationId xmlns:p14="http://schemas.microsoft.com/office/powerpoint/2010/main" val="692414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5.5.1. Các Dialog xác thực</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Rectangle 3"/>
          <p:cNvSpPr>
            <a:spLocks noChangeArrowheads="1"/>
          </p:cNvSpPr>
          <p:nvPr/>
        </p:nvSpPr>
        <p:spPr bwMode="auto">
          <a:xfrm>
            <a:off x="728132" y="938520"/>
            <a:ext cx="6415539" cy="34163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33B3"/>
                </a:solidFill>
                <a:effectLst/>
                <a:latin typeface="Times New Roman" panose="02020603050405020304" pitchFamily="18" charset="0"/>
                <a:cs typeface="Times New Roman" panose="02020603050405020304" pitchFamily="18" charset="0"/>
              </a:rPr>
              <a:t>def </a:t>
            </a:r>
            <a:r>
              <a:rPr kumimoji="0" lang="en-US" altLang="en-US" sz="2400" b="0" i="0" u="none" strike="noStrike" cap="none" normalizeH="0" baseline="0">
                <a:ln>
                  <a:noFill/>
                </a:ln>
                <a:solidFill>
                  <a:srgbClr val="00627A"/>
                </a:solidFill>
                <a:effectLst/>
                <a:latin typeface="Times New Roman" panose="02020603050405020304" pitchFamily="18" charset="0"/>
                <a:cs typeface="Times New Roman" panose="02020603050405020304" pitchFamily="18" charset="0"/>
              </a:rPr>
              <a:t>button_clicked</a:t>
            </a:r>
            <a:r>
              <a:rPr kumimoji="0" lang="en-US" altLang="en-US" sz="24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t>(self, </a:t>
            </a:r>
            <a:r>
              <a:rPr kumimoji="0" lang="en-US" altLang="en-US" sz="2400" b="0" i="0" u="none" strike="noStrike" cap="none" normalizeH="0" baseline="0">
                <a:ln>
                  <a:noFill/>
                </a:ln>
                <a:solidFill>
                  <a:srgbClr val="808080"/>
                </a:solidFill>
                <a:effectLst/>
                <a:latin typeface="Times New Roman" panose="02020603050405020304" pitchFamily="18" charset="0"/>
                <a:cs typeface="Times New Roman" panose="02020603050405020304" pitchFamily="18" charset="0"/>
              </a:rPr>
              <a:t>s</a:t>
            </a:r>
            <a:r>
              <a:rPr kumimoji="0" lang="en-US" altLang="en-US" sz="24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t>):</a:t>
            </a:r>
            <a:br>
              <a:rPr kumimoji="0" lang="en-US" altLang="en-US" sz="24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br>
            <a:r>
              <a:rPr kumimoji="0" lang="en-US" altLang="en-US" sz="24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t>    dlg = QMessageBox(self)</a:t>
            </a:r>
            <a:br>
              <a:rPr kumimoji="0" lang="en-US" altLang="en-US" sz="24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br>
            <a:r>
              <a:rPr kumimoji="0" lang="en-US" altLang="en-US" sz="24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t>    dlg.setWindowTitle(</a:t>
            </a:r>
            <a:r>
              <a:rPr kumimoji="0" lang="en-US" altLang="en-US" sz="2400" b="0" i="0" u="none" strike="noStrike" cap="none" normalizeH="0" baseline="0">
                <a:ln>
                  <a:noFill/>
                </a:ln>
                <a:solidFill>
                  <a:srgbClr val="067D17"/>
                </a:solidFill>
                <a:effectLst/>
                <a:latin typeface="Times New Roman" panose="02020603050405020304" pitchFamily="18" charset="0"/>
                <a:cs typeface="Times New Roman" panose="02020603050405020304" pitchFamily="18" charset="0"/>
              </a:rPr>
              <a:t>"I have a question!"</a:t>
            </a:r>
            <a:r>
              <a:rPr kumimoji="0" lang="en-US" altLang="en-US" sz="24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t>)</a:t>
            </a:r>
            <a:br>
              <a:rPr kumimoji="0" lang="en-US" altLang="en-US" sz="24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br>
            <a:r>
              <a:rPr kumimoji="0" lang="en-US" altLang="en-US" sz="24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t>    dlg.setText(</a:t>
            </a:r>
            <a:r>
              <a:rPr kumimoji="0" lang="en-US" altLang="en-US" sz="2400" b="0" i="0" u="none" strike="noStrike" cap="none" normalizeH="0" baseline="0">
                <a:ln>
                  <a:noFill/>
                </a:ln>
                <a:solidFill>
                  <a:srgbClr val="067D17"/>
                </a:solidFill>
                <a:effectLst/>
                <a:latin typeface="Times New Roman" panose="02020603050405020304" pitchFamily="18" charset="0"/>
                <a:cs typeface="Times New Roman" panose="02020603050405020304" pitchFamily="18" charset="0"/>
              </a:rPr>
              <a:t>"This is a simple dialog"</a:t>
            </a:r>
            <a:r>
              <a:rPr kumimoji="0" lang="en-US" altLang="en-US" sz="24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t>)</a:t>
            </a:r>
            <a:br>
              <a:rPr kumimoji="0" lang="en-US" altLang="en-US" sz="24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br>
            <a:r>
              <a:rPr kumimoji="0" lang="en-US" altLang="en-US" sz="24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t>    button = dlg.exec()</a:t>
            </a:r>
            <a:br>
              <a:rPr kumimoji="0" lang="en-US" altLang="en-US" sz="24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br>
            <a:r>
              <a:rPr kumimoji="0" lang="en-US" altLang="en-US" sz="24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t>    </a:t>
            </a:r>
            <a:r>
              <a:rPr kumimoji="0" lang="en-US" altLang="en-US" sz="2400" b="0" i="1" u="none" strike="noStrike" cap="none" normalizeH="0" baseline="0">
                <a:ln>
                  <a:noFill/>
                </a:ln>
                <a:solidFill>
                  <a:srgbClr val="8C8C8C"/>
                </a:solidFill>
                <a:effectLst/>
                <a:latin typeface="Times New Roman" panose="02020603050405020304" pitchFamily="18" charset="0"/>
                <a:cs typeface="Times New Roman" panose="02020603050405020304" pitchFamily="18" charset="0"/>
              </a:rPr>
              <a:t># Look up the button enum entry for the result.</a:t>
            </a:r>
            <a:br>
              <a:rPr kumimoji="0" lang="en-US" altLang="en-US" sz="2400" b="0" i="1" u="none" strike="noStrike" cap="none" normalizeH="0" baseline="0">
                <a:ln>
                  <a:noFill/>
                </a:ln>
                <a:solidFill>
                  <a:srgbClr val="8C8C8C"/>
                </a:solidFill>
                <a:effectLst/>
                <a:latin typeface="Times New Roman" panose="02020603050405020304" pitchFamily="18" charset="0"/>
                <a:cs typeface="Times New Roman" panose="02020603050405020304" pitchFamily="18" charset="0"/>
              </a:rPr>
            </a:br>
            <a:r>
              <a:rPr kumimoji="0" lang="en-US" altLang="en-US" sz="2400" b="0" i="1" u="none" strike="noStrike" cap="none" normalizeH="0" baseline="0">
                <a:ln>
                  <a:noFill/>
                </a:ln>
                <a:solidFill>
                  <a:srgbClr val="8C8C8C"/>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t>button = QMessageBox.StandardButton(button)</a:t>
            </a:r>
            <a:br>
              <a:rPr kumimoji="0" lang="en-US" altLang="en-US" sz="24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br>
            <a:r>
              <a:rPr kumimoji="0" lang="en-US" altLang="en-US" sz="24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a:ln>
                  <a:noFill/>
                </a:ln>
                <a:solidFill>
                  <a:srgbClr val="0033B3"/>
                </a:solidFill>
                <a:effectLst/>
                <a:latin typeface="Times New Roman" panose="02020603050405020304" pitchFamily="18" charset="0"/>
                <a:cs typeface="Times New Roman" panose="02020603050405020304" pitchFamily="18" charset="0"/>
              </a:rPr>
              <a:t>if </a:t>
            </a:r>
            <a:r>
              <a:rPr kumimoji="0" lang="en-US" altLang="en-US" sz="24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t>button == QMessageBox.StandardButton.Ok:</a:t>
            </a:r>
            <a:br>
              <a:rPr kumimoji="0" lang="en-US" altLang="en-US" sz="24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br>
            <a:r>
              <a:rPr kumimoji="0" lang="en-US" altLang="en-US" sz="24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a:ln>
                  <a:noFill/>
                </a:ln>
                <a:solidFill>
                  <a:srgbClr val="000080"/>
                </a:solidFill>
                <a:effectLst/>
                <a:latin typeface="Times New Roman" panose="02020603050405020304" pitchFamily="18" charset="0"/>
                <a:cs typeface="Times New Roman" panose="02020603050405020304" pitchFamily="18" charset="0"/>
              </a:rPr>
              <a:t>print</a:t>
            </a:r>
            <a:r>
              <a:rPr kumimoji="0" lang="en-US" altLang="en-US" sz="24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t>(</a:t>
            </a:r>
            <a:r>
              <a:rPr kumimoji="0" lang="en-US" altLang="en-US" sz="2400" b="0" i="0" u="none" strike="noStrike" cap="none" normalizeH="0" baseline="0">
                <a:ln>
                  <a:noFill/>
                </a:ln>
                <a:solidFill>
                  <a:srgbClr val="067D17"/>
                </a:solidFill>
                <a:effectLst/>
                <a:latin typeface="Times New Roman" panose="02020603050405020304" pitchFamily="18" charset="0"/>
                <a:cs typeface="Times New Roman" panose="02020603050405020304" pitchFamily="18" charset="0"/>
              </a:rPr>
              <a:t>"OK!"</a:t>
            </a:r>
            <a:r>
              <a:rPr kumimoji="0" lang="en-US" altLang="en-US" sz="24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t>)</a:t>
            </a: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pic>
        <p:nvPicPr>
          <p:cNvPr id="12" name="Picture 11"/>
          <p:cNvPicPr>
            <a:picLocks noChangeAspect="1"/>
          </p:cNvPicPr>
          <p:nvPr/>
        </p:nvPicPr>
        <p:blipFill>
          <a:blip r:embed="rId3"/>
          <a:stretch>
            <a:fillRect/>
          </a:stretch>
        </p:blipFill>
        <p:spPr>
          <a:xfrm>
            <a:off x="7964068" y="1705538"/>
            <a:ext cx="2975960" cy="2084141"/>
          </a:xfrm>
          <a:prstGeom prst="rect">
            <a:avLst/>
          </a:prstGeom>
        </p:spPr>
      </p:pic>
    </p:spTree>
    <p:extLst>
      <p:ext uri="{BB962C8B-B14F-4D97-AF65-F5344CB8AC3E}">
        <p14:creationId xmlns:p14="http://schemas.microsoft.com/office/powerpoint/2010/main" val="10637459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5.5.1. Các Dialog xác thực</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8" name="Picture 7"/>
          <p:cNvPicPr>
            <a:picLocks noChangeAspect="1"/>
          </p:cNvPicPr>
          <p:nvPr/>
        </p:nvPicPr>
        <p:blipFill>
          <a:blip r:embed="rId3"/>
          <a:stretch>
            <a:fillRect/>
          </a:stretch>
        </p:blipFill>
        <p:spPr>
          <a:xfrm>
            <a:off x="4057343" y="956312"/>
            <a:ext cx="3463859" cy="1801207"/>
          </a:xfrm>
          <a:prstGeom prst="rect">
            <a:avLst/>
          </a:prstGeom>
        </p:spPr>
      </p:pic>
      <p:sp>
        <p:nvSpPr>
          <p:cNvPr id="10" name="Rectangle 2"/>
          <p:cNvSpPr>
            <a:spLocks noChangeArrowheads="1"/>
          </p:cNvSpPr>
          <p:nvPr/>
        </p:nvSpPr>
        <p:spPr bwMode="auto">
          <a:xfrm>
            <a:off x="502810" y="2824955"/>
            <a:ext cx="11493184" cy="341632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kumimoji="0" lang="en-US" altLang="en-US" sz="24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dlg = QMessageBox(self.MainWindow)</a:t>
            </a:r>
            <a:br>
              <a:rPr kumimoji="0" lang="en-US" altLang="en-US" sz="24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br>
            <a:r>
              <a:rPr kumimoji="0" lang="en-US" altLang="en-US" sz="24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dlg.setWindowTitle(</a:t>
            </a:r>
            <a:r>
              <a:rPr kumimoji="0" lang="en-US" altLang="en-US" sz="2400" b="0" i="0" u="none" strike="noStrike" cap="none" normalizeH="0" baseline="0">
                <a:ln>
                  <a:noFill/>
                </a:ln>
                <a:solidFill>
                  <a:srgbClr val="067D17"/>
                </a:solidFill>
                <a:effectLst/>
                <a:latin typeface="Arial Unicode MS" panose="020B0604020202020204" pitchFamily="34" charset="-128"/>
                <a:cs typeface="JetBrains Mono" panose="02000009000000000000" pitchFamily="49" charset="0"/>
              </a:rPr>
              <a:t>"Confirmation Deleting"</a:t>
            </a:r>
            <a:r>
              <a:rPr kumimoji="0" lang="en-US" altLang="en-US" sz="24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a:t>
            </a:r>
            <a:br>
              <a:rPr kumimoji="0" lang="en-US" altLang="en-US" sz="24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br>
            <a:r>
              <a:rPr kumimoji="0" lang="en-US" altLang="en-US" sz="24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dlg.setText(</a:t>
            </a:r>
            <a:r>
              <a:rPr kumimoji="0" lang="en-US" altLang="en-US" sz="2400" b="0" i="0" u="none" strike="noStrike" cap="none" normalizeH="0" baseline="0">
                <a:ln>
                  <a:noFill/>
                </a:ln>
                <a:solidFill>
                  <a:srgbClr val="067D17"/>
                </a:solidFill>
                <a:effectLst/>
                <a:latin typeface="Arial Unicode MS" panose="020B0604020202020204" pitchFamily="34" charset="-128"/>
                <a:cs typeface="JetBrains Mono" panose="02000009000000000000" pitchFamily="49" charset="0"/>
              </a:rPr>
              <a:t>"Are you sure you want to delete?"</a:t>
            </a:r>
            <a:r>
              <a:rPr kumimoji="0" lang="en-US" altLang="en-US" sz="24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a:t>
            </a:r>
            <a:br>
              <a:rPr kumimoji="0" lang="en-US" altLang="en-US" sz="24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br>
            <a:r>
              <a:rPr kumimoji="0" lang="en-US" altLang="en-US" sz="24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buttons = QMessageBox.StandardButton.Yes | QMessageBox.StandardButton.No</a:t>
            </a:r>
            <a:br>
              <a:rPr kumimoji="0" lang="en-US" altLang="en-US" sz="24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br>
            <a:r>
              <a:rPr kumimoji="0" lang="en-US" altLang="en-US" sz="24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dlg.setStandardButtons(buttons)</a:t>
            </a:r>
            <a:br>
              <a:rPr kumimoji="0" lang="en-US" altLang="en-US" sz="24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br>
            <a:r>
              <a:rPr kumimoji="0" lang="en-US" altLang="en-US" sz="24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button = dlg.exec()</a:t>
            </a:r>
            <a:br>
              <a:rPr kumimoji="0" lang="en-US" altLang="en-US" sz="24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br>
            <a:r>
              <a:rPr kumimoji="0" lang="en-US" altLang="en-US" sz="2400" b="0" i="0" u="none" strike="noStrike" cap="none" normalizeH="0" baseline="0">
                <a:ln>
                  <a:noFill/>
                </a:ln>
                <a:solidFill>
                  <a:srgbClr val="0033B3"/>
                </a:solidFill>
                <a:effectLst/>
                <a:latin typeface="Arial Unicode MS" panose="020B0604020202020204" pitchFamily="34" charset="-128"/>
                <a:cs typeface="JetBrains Mono" panose="02000009000000000000" pitchFamily="49" charset="0"/>
              </a:rPr>
              <a:t>if </a:t>
            </a:r>
            <a:r>
              <a:rPr kumimoji="0" lang="en-US" altLang="en-US" sz="24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button == QMessageBox.StandardButton.Yes:</a:t>
            </a:r>
            <a:br>
              <a:rPr kumimoji="0" lang="en-US" altLang="en-US" sz="24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br>
            <a:r>
              <a:rPr kumimoji="0" lang="en-US" altLang="en-US" sz="24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       </a:t>
            </a:r>
            <a:r>
              <a:rPr lang="en-US" altLang="en-US" sz="2400">
                <a:solidFill>
                  <a:srgbClr val="067D17"/>
                </a:solidFill>
                <a:latin typeface="Arial Unicode MS" panose="020B0604020202020204" pitchFamily="34" charset="-128"/>
                <a:cs typeface="JetBrains Mono" panose="02000009000000000000" pitchFamily="49" charset="0"/>
              </a:rPr>
              <a:t>//deleting here</a:t>
            </a:r>
            <a:br>
              <a:rPr kumimoji="0" lang="en-US" altLang="en-US" sz="24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br>
            <a:r>
              <a:rPr kumimoji="0" lang="en-US" altLang="en-US" sz="24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    </a:t>
            </a:r>
            <a:endParaRPr kumimoji="0" lang="en-US" altLang="en-US" sz="4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582462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5.5.2. Các Dialog nhập liệu</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8" name="Picture 7"/>
          <p:cNvPicPr>
            <a:picLocks noChangeAspect="1"/>
          </p:cNvPicPr>
          <p:nvPr/>
        </p:nvPicPr>
        <p:blipFill>
          <a:blip r:embed="rId3"/>
          <a:stretch>
            <a:fillRect/>
          </a:stretch>
        </p:blipFill>
        <p:spPr>
          <a:xfrm>
            <a:off x="7159233" y="1688971"/>
            <a:ext cx="4115157" cy="2972058"/>
          </a:xfrm>
          <a:prstGeom prst="rect">
            <a:avLst/>
          </a:prstGeom>
        </p:spPr>
      </p:pic>
      <p:sp>
        <p:nvSpPr>
          <p:cNvPr id="9" name="Rectangle 1"/>
          <p:cNvSpPr>
            <a:spLocks noChangeArrowheads="1"/>
          </p:cNvSpPr>
          <p:nvPr/>
        </p:nvSpPr>
        <p:spPr bwMode="auto">
          <a:xfrm>
            <a:off x="326921" y="1175773"/>
            <a:ext cx="6510115" cy="267765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33B3"/>
                </a:solidFill>
                <a:effectLst/>
                <a:latin typeface="Times New Roman" panose="02020603050405020304" pitchFamily="18" charset="0"/>
                <a:cs typeface="Times New Roman" panose="02020603050405020304" pitchFamily="18" charset="0"/>
              </a:rPr>
              <a:t>def </a:t>
            </a:r>
            <a:r>
              <a:rPr kumimoji="0" lang="en-US" altLang="en-US" sz="2400" b="0" i="0" u="none" strike="noStrike" cap="none" normalizeH="0" baseline="0">
                <a:ln>
                  <a:noFill/>
                </a:ln>
                <a:solidFill>
                  <a:srgbClr val="00627A"/>
                </a:solidFill>
                <a:effectLst/>
                <a:latin typeface="Times New Roman" panose="02020603050405020304" pitchFamily="18" charset="0"/>
                <a:cs typeface="Times New Roman" panose="02020603050405020304" pitchFamily="18" charset="0"/>
              </a:rPr>
              <a:t>get_an_int</a:t>
            </a:r>
            <a:r>
              <a:rPr kumimoji="0" lang="en-US" altLang="en-US" sz="24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t>(self):</a:t>
            </a:r>
            <a:br>
              <a:rPr kumimoji="0" lang="en-US" altLang="en-US" sz="24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br>
            <a:r>
              <a:rPr kumimoji="0" lang="en-US" altLang="en-US" sz="24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t>    title = </a:t>
            </a:r>
            <a:r>
              <a:rPr kumimoji="0" lang="en-US" altLang="en-US" sz="2400" b="0" i="0" u="none" strike="noStrike" cap="none" normalizeH="0" baseline="0">
                <a:ln>
                  <a:noFill/>
                </a:ln>
                <a:solidFill>
                  <a:srgbClr val="067D17"/>
                </a:solidFill>
                <a:effectLst/>
                <a:latin typeface="Times New Roman" panose="02020603050405020304" pitchFamily="18" charset="0"/>
                <a:cs typeface="Times New Roman" panose="02020603050405020304" pitchFamily="18" charset="0"/>
              </a:rPr>
              <a:t>"Enter an integer"</a:t>
            </a:r>
            <a:br>
              <a:rPr kumimoji="0" lang="en-US" altLang="en-US" sz="2400" b="0" i="0" u="none" strike="noStrike" cap="none" normalizeH="0" baseline="0">
                <a:ln>
                  <a:noFill/>
                </a:ln>
                <a:solidFill>
                  <a:srgbClr val="067D17"/>
                </a:solidFill>
                <a:effectLst/>
                <a:latin typeface="Times New Roman" panose="02020603050405020304" pitchFamily="18" charset="0"/>
                <a:cs typeface="Times New Roman" panose="02020603050405020304" pitchFamily="18" charset="0"/>
              </a:rPr>
            </a:br>
            <a:r>
              <a:rPr kumimoji="0" lang="en-US" altLang="en-US" sz="2400" b="0" i="0" u="none" strike="noStrike" cap="none" normalizeH="0" baseline="0">
                <a:ln>
                  <a:noFill/>
                </a:ln>
                <a:solidFill>
                  <a:srgbClr val="067D17"/>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t>label = </a:t>
            </a:r>
            <a:r>
              <a:rPr kumimoji="0" lang="en-US" altLang="en-US" sz="2400" b="0" i="0" u="none" strike="noStrike" cap="none" normalizeH="0" baseline="0">
                <a:ln>
                  <a:noFill/>
                </a:ln>
                <a:solidFill>
                  <a:srgbClr val="067D17"/>
                </a:solidFill>
                <a:effectLst/>
                <a:latin typeface="Times New Roman" panose="02020603050405020304" pitchFamily="18" charset="0"/>
                <a:cs typeface="Times New Roman" panose="02020603050405020304" pitchFamily="18" charset="0"/>
              </a:rPr>
              <a:t>"Type your integer here"</a:t>
            </a:r>
            <a:br>
              <a:rPr kumimoji="0" lang="en-US" altLang="en-US" sz="2400" b="0" i="0" u="none" strike="noStrike" cap="none" normalizeH="0" baseline="0">
                <a:ln>
                  <a:noFill/>
                </a:ln>
                <a:solidFill>
                  <a:srgbClr val="067D17"/>
                </a:solidFill>
                <a:effectLst/>
                <a:latin typeface="Times New Roman" panose="02020603050405020304" pitchFamily="18" charset="0"/>
                <a:cs typeface="Times New Roman" panose="02020603050405020304" pitchFamily="18" charset="0"/>
              </a:rPr>
            </a:br>
            <a:r>
              <a:rPr kumimoji="0" lang="en-US" altLang="en-US" sz="2400" b="0" i="0" u="none" strike="noStrike" cap="none" normalizeH="0" baseline="0">
                <a:ln>
                  <a:noFill/>
                </a:ln>
                <a:solidFill>
                  <a:srgbClr val="067D17"/>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t>my_int_value, ok = QInputDialog.getInt(</a:t>
            </a:r>
            <a:br>
              <a:rPr kumimoji="0" lang="en-US" altLang="en-US" sz="24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br>
            <a:r>
              <a:rPr kumimoji="0" lang="en-US" altLang="en-US" sz="24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t>    self, title, label, </a:t>
            </a:r>
            <a:r>
              <a:rPr kumimoji="0" lang="en-US" altLang="en-US" sz="2400" b="0" i="0" u="none" strike="noStrike" cap="none" normalizeH="0" baseline="0">
                <a:ln>
                  <a:noFill/>
                </a:ln>
                <a:solidFill>
                  <a:srgbClr val="660099"/>
                </a:solidFill>
                <a:effectLst/>
                <a:latin typeface="Times New Roman" panose="02020603050405020304" pitchFamily="18" charset="0"/>
                <a:cs typeface="Times New Roman" panose="02020603050405020304" pitchFamily="18" charset="0"/>
              </a:rPr>
              <a:t>value</a:t>
            </a:r>
            <a:r>
              <a:rPr kumimoji="0" lang="en-US" altLang="en-US" sz="24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t>=</a:t>
            </a:r>
            <a:r>
              <a:rPr kumimoji="0" lang="en-US" altLang="en-US" sz="2400" b="0" i="0" u="none" strike="noStrike" cap="none" normalizeH="0" baseline="0">
                <a:ln>
                  <a:noFill/>
                </a:ln>
                <a:solidFill>
                  <a:srgbClr val="1750EB"/>
                </a:solidFill>
                <a:effectLst/>
                <a:latin typeface="Times New Roman" panose="02020603050405020304" pitchFamily="18" charset="0"/>
                <a:cs typeface="Times New Roman" panose="02020603050405020304" pitchFamily="18" charset="0"/>
              </a:rPr>
              <a:t>0</a:t>
            </a:r>
            <a:r>
              <a:rPr kumimoji="0" lang="en-US" altLang="en-US" sz="24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a:ln>
                  <a:noFill/>
                </a:ln>
                <a:solidFill>
                  <a:srgbClr val="660099"/>
                </a:solidFill>
                <a:effectLst/>
                <a:latin typeface="Times New Roman" panose="02020603050405020304" pitchFamily="18" charset="0"/>
                <a:cs typeface="Times New Roman" panose="02020603050405020304" pitchFamily="18" charset="0"/>
              </a:rPr>
              <a:t>min</a:t>
            </a:r>
            <a:r>
              <a:rPr kumimoji="0" lang="en-US" altLang="en-US" sz="24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t>=-</a:t>
            </a:r>
            <a:r>
              <a:rPr kumimoji="0" lang="en-US" altLang="en-US" sz="2400" b="0" i="0" u="none" strike="noStrike" cap="none" normalizeH="0" baseline="0">
                <a:ln>
                  <a:noFill/>
                </a:ln>
                <a:solidFill>
                  <a:srgbClr val="1750EB"/>
                </a:solidFill>
                <a:effectLst/>
                <a:latin typeface="Times New Roman" panose="02020603050405020304" pitchFamily="18" charset="0"/>
                <a:cs typeface="Times New Roman" panose="02020603050405020304" pitchFamily="18" charset="0"/>
              </a:rPr>
              <a:t>5</a:t>
            </a:r>
            <a:r>
              <a:rPr kumimoji="0" lang="en-US" altLang="en-US" sz="24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a:ln>
                  <a:noFill/>
                </a:ln>
                <a:solidFill>
                  <a:srgbClr val="660099"/>
                </a:solidFill>
                <a:effectLst/>
                <a:latin typeface="Times New Roman" panose="02020603050405020304" pitchFamily="18" charset="0"/>
                <a:cs typeface="Times New Roman" panose="02020603050405020304" pitchFamily="18" charset="0"/>
              </a:rPr>
              <a:t>max</a:t>
            </a:r>
            <a:r>
              <a:rPr kumimoji="0" lang="en-US" altLang="en-US" sz="24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t>=</a:t>
            </a:r>
            <a:r>
              <a:rPr kumimoji="0" lang="en-US" altLang="en-US" sz="2400" b="0" i="0" u="none" strike="noStrike" cap="none" normalizeH="0" baseline="0">
                <a:ln>
                  <a:noFill/>
                </a:ln>
                <a:solidFill>
                  <a:srgbClr val="1750EB"/>
                </a:solidFill>
                <a:effectLst/>
                <a:latin typeface="Times New Roman" panose="02020603050405020304" pitchFamily="18" charset="0"/>
                <a:cs typeface="Times New Roman" panose="02020603050405020304" pitchFamily="18" charset="0"/>
              </a:rPr>
              <a:t>5</a:t>
            </a:r>
            <a:r>
              <a:rPr kumimoji="0" lang="en-US" altLang="en-US" sz="24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a:ln>
                  <a:noFill/>
                </a:ln>
                <a:solidFill>
                  <a:srgbClr val="660099"/>
                </a:solidFill>
                <a:effectLst/>
                <a:latin typeface="Times New Roman" panose="02020603050405020304" pitchFamily="18" charset="0"/>
                <a:cs typeface="Times New Roman" panose="02020603050405020304" pitchFamily="18" charset="0"/>
              </a:rPr>
              <a:t>step</a:t>
            </a:r>
            <a:r>
              <a:rPr kumimoji="0" lang="en-US" altLang="en-US" sz="24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t>=</a:t>
            </a:r>
            <a:r>
              <a:rPr kumimoji="0" lang="en-US" altLang="en-US" sz="2400" b="0" i="0" u="none" strike="noStrike" cap="none" normalizeH="0" baseline="0">
                <a:ln>
                  <a:noFill/>
                </a:ln>
                <a:solidFill>
                  <a:srgbClr val="1750EB"/>
                </a:solidFill>
                <a:effectLst/>
                <a:latin typeface="Times New Roman" panose="02020603050405020304" pitchFamily="18" charset="0"/>
                <a:cs typeface="Times New Roman" panose="02020603050405020304" pitchFamily="18" charset="0"/>
              </a:rPr>
              <a:t>1</a:t>
            </a:r>
            <a:br>
              <a:rPr kumimoji="0" lang="en-US" altLang="en-US" sz="2400" b="0" i="0" u="none" strike="noStrike" cap="none" normalizeH="0" baseline="0">
                <a:ln>
                  <a:noFill/>
                </a:ln>
                <a:solidFill>
                  <a:srgbClr val="1750EB"/>
                </a:solidFill>
                <a:effectLst/>
                <a:latin typeface="Times New Roman" panose="02020603050405020304" pitchFamily="18" charset="0"/>
                <a:cs typeface="Times New Roman" panose="02020603050405020304" pitchFamily="18" charset="0"/>
              </a:rPr>
            </a:br>
            <a:r>
              <a:rPr kumimoji="0" lang="en-US" altLang="en-US" sz="2400" b="0" i="0" u="none" strike="noStrike" cap="none" normalizeH="0" baseline="0">
                <a:ln>
                  <a:noFill/>
                </a:ln>
                <a:solidFill>
                  <a:srgbClr val="1750EB"/>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t>)</a:t>
            </a:r>
            <a:br>
              <a:rPr kumimoji="0" lang="en-US" altLang="en-US" sz="24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br>
            <a:r>
              <a:rPr kumimoji="0" lang="en-US" altLang="en-US" sz="24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a:ln>
                  <a:noFill/>
                </a:ln>
                <a:solidFill>
                  <a:srgbClr val="000080"/>
                </a:solidFill>
                <a:effectLst/>
                <a:latin typeface="Times New Roman" panose="02020603050405020304" pitchFamily="18" charset="0"/>
                <a:cs typeface="Times New Roman" panose="02020603050405020304" pitchFamily="18" charset="0"/>
              </a:rPr>
              <a:t>print</a:t>
            </a:r>
            <a:r>
              <a:rPr kumimoji="0" lang="en-US" altLang="en-US" sz="24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t>(</a:t>
            </a:r>
            <a:r>
              <a:rPr kumimoji="0" lang="en-US" altLang="en-US" sz="2400" b="0" i="0" u="none" strike="noStrike" cap="none" normalizeH="0" baseline="0">
                <a:ln>
                  <a:noFill/>
                </a:ln>
                <a:solidFill>
                  <a:srgbClr val="067D17"/>
                </a:solidFill>
                <a:effectLst/>
                <a:latin typeface="Times New Roman" panose="02020603050405020304" pitchFamily="18" charset="0"/>
                <a:cs typeface="Times New Roman" panose="02020603050405020304" pitchFamily="18" charset="0"/>
              </a:rPr>
              <a:t>"Result:"</a:t>
            </a:r>
            <a:r>
              <a:rPr kumimoji="0" lang="en-US" altLang="en-US" sz="24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t>, ok, my_int_value)</a:t>
            </a: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34334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7220672" cy="508000"/>
            <a:chOff x="789624" y="1191463"/>
            <a:chExt cx="7220672"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7019697"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5.5.3. OpenFile Dialog và Save File Dialog</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1"/>
          <p:cNvSpPr>
            <a:spLocks noChangeArrowheads="1"/>
          </p:cNvSpPr>
          <p:nvPr/>
        </p:nvSpPr>
        <p:spPr bwMode="auto">
          <a:xfrm>
            <a:off x="326921" y="1214626"/>
            <a:ext cx="7757252" cy="30469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33B3"/>
                </a:solidFill>
                <a:effectLst/>
                <a:latin typeface="Times New Roman" panose="02020603050405020304" pitchFamily="18" charset="0"/>
                <a:cs typeface="Times New Roman" panose="02020603050405020304" pitchFamily="18" charset="0"/>
              </a:rPr>
              <a:t>def </a:t>
            </a:r>
            <a:r>
              <a:rPr kumimoji="0" lang="en-US" altLang="en-US" sz="2400" b="0" i="0" u="none" strike="noStrike" cap="none" normalizeH="0" baseline="0">
                <a:ln>
                  <a:noFill/>
                </a:ln>
                <a:solidFill>
                  <a:srgbClr val="00627A"/>
                </a:solidFill>
                <a:effectLst/>
                <a:latin typeface="Times New Roman" panose="02020603050405020304" pitchFamily="18" charset="0"/>
                <a:cs typeface="Times New Roman" panose="02020603050405020304" pitchFamily="18" charset="0"/>
              </a:rPr>
              <a:t>processPickDataset</a:t>
            </a:r>
            <a:r>
              <a:rPr kumimoji="0" lang="en-US" altLang="en-US" sz="24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t>(self):</a:t>
            </a:r>
            <a:br>
              <a:rPr kumimoji="0" lang="en-US" altLang="en-US" sz="24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br>
            <a:r>
              <a:rPr kumimoji="0" lang="en-US" altLang="en-US" sz="24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t>    filters = </a:t>
            </a:r>
            <a:r>
              <a:rPr kumimoji="0" lang="en-US" altLang="en-US" sz="2400" b="0" i="0" u="none" strike="noStrike" cap="none" normalizeH="0" baseline="0">
                <a:ln>
                  <a:noFill/>
                </a:ln>
                <a:solidFill>
                  <a:srgbClr val="067D17"/>
                </a:solidFill>
                <a:effectLst/>
                <a:latin typeface="Times New Roman" panose="02020603050405020304" pitchFamily="18" charset="0"/>
                <a:cs typeface="Times New Roman" panose="02020603050405020304" pitchFamily="18" charset="0"/>
              </a:rPr>
              <a:t>"Dataset (*.xlsx);;All files(*)"</a:t>
            </a:r>
            <a:br>
              <a:rPr kumimoji="0" lang="en-US" altLang="en-US" sz="2400" b="0" i="0" u="none" strike="noStrike" cap="none" normalizeH="0" baseline="0">
                <a:ln>
                  <a:noFill/>
                </a:ln>
                <a:solidFill>
                  <a:srgbClr val="067D17"/>
                </a:solidFill>
                <a:effectLst/>
                <a:latin typeface="Times New Roman" panose="02020603050405020304" pitchFamily="18" charset="0"/>
                <a:cs typeface="Times New Roman" panose="02020603050405020304" pitchFamily="18" charset="0"/>
              </a:rPr>
            </a:br>
            <a:r>
              <a:rPr kumimoji="0" lang="en-US" altLang="en-US" sz="2400" b="0" i="0" u="none" strike="noStrike" cap="none" normalizeH="0" baseline="0">
                <a:ln>
                  <a:noFill/>
                </a:ln>
                <a:solidFill>
                  <a:srgbClr val="067D17"/>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t>filename, selected_filter = QFileDialog.getOpenFileName(</a:t>
            </a:r>
            <a:br>
              <a:rPr kumimoji="0" lang="en-US" altLang="en-US" sz="24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br>
            <a:r>
              <a:rPr kumimoji="0" lang="en-US" altLang="en-US" sz="24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t>        self.MainWindow,</a:t>
            </a:r>
            <a:br>
              <a:rPr kumimoji="0" lang="en-US" altLang="en-US" sz="24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br>
            <a:r>
              <a:rPr kumimoji="0" lang="en-US" altLang="en-US" sz="24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a:ln>
                  <a:noFill/>
                </a:ln>
                <a:solidFill>
                  <a:srgbClr val="660099"/>
                </a:solidFill>
                <a:effectLst/>
                <a:latin typeface="Times New Roman" panose="02020603050405020304" pitchFamily="18" charset="0"/>
                <a:cs typeface="Times New Roman" panose="02020603050405020304" pitchFamily="18" charset="0"/>
              </a:rPr>
              <a:t>filter</a:t>
            </a:r>
            <a:r>
              <a:rPr kumimoji="0" lang="en-US" altLang="en-US" sz="24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t>=filters,</a:t>
            </a:r>
            <a:br>
              <a:rPr kumimoji="0" lang="en-US" altLang="en-US" sz="24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br>
            <a:r>
              <a:rPr kumimoji="0" lang="en-US" altLang="en-US" sz="24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t>    )</a:t>
            </a:r>
            <a:br>
              <a:rPr kumimoji="0" lang="en-US" altLang="en-US" sz="24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br>
            <a:r>
              <a:rPr kumimoji="0" lang="en-US" altLang="en-US" sz="24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t>    self.lineEditDataset.setText(filename)</a:t>
            </a:r>
            <a:br>
              <a:rPr kumimoji="0" lang="en-US" altLang="en-US" sz="24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b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pic>
        <p:nvPicPr>
          <p:cNvPr id="18435" name="Picture 3" descr="https://tranduythanh.com/wp-content/uploads/2024/01/QtDesigner-46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399" y="2533921"/>
            <a:ext cx="5852730" cy="3843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011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Nội dung bài học</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Rectangle 10">
            <a:extLst>
              <a:ext uri="{FF2B5EF4-FFF2-40B4-BE49-F238E27FC236}">
                <a16:creationId xmlns:a16="http://schemas.microsoft.com/office/drawing/2014/main" id="{60A82686-C648-5F3E-67A5-A79D3042FD96}"/>
              </a:ext>
            </a:extLst>
          </p:cNvPr>
          <p:cNvSpPr/>
          <p:nvPr/>
        </p:nvSpPr>
        <p:spPr>
          <a:xfrm>
            <a:off x="465234" y="859406"/>
            <a:ext cx="11341948" cy="2677656"/>
          </a:xfrm>
          <a:prstGeom prst="rect">
            <a:avLst/>
          </a:prstGeom>
        </p:spPr>
        <p:txBody>
          <a:bodyPr wrap="square">
            <a:spAutoFit/>
          </a:bodyPr>
          <a:lstStyle/>
          <a:p>
            <a:pPr marL="457200" indent="-457200" algn="just">
              <a:buFont typeface="Wingdings" panose="05000000000000000000" pitchFamily="2" charset="2"/>
              <a:buChar char="v"/>
            </a:pPr>
            <a:r>
              <a:rPr lang="vi-VN" sz="2400" dirty="0">
                <a:latin typeface="Cambria" panose="02040503050406030204" pitchFamily="18" charset="0"/>
              </a:rPr>
              <a:t>5.4.8. QDateEdit</a:t>
            </a:r>
          </a:p>
          <a:p>
            <a:pPr marL="457200" indent="-457200" algn="just">
              <a:buFont typeface="Wingdings" panose="05000000000000000000" pitchFamily="2" charset="2"/>
              <a:buChar char="v"/>
            </a:pPr>
            <a:r>
              <a:rPr lang="vi-VN" sz="2400" dirty="0">
                <a:latin typeface="Cambria" panose="02040503050406030204" pitchFamily="18" charset="0"/>
              </a:rPr>
              <a:t>5.4.9. QTimeEdit</a:t>
            </a:r>
          </a:p>
          <a:p>
            <a:pPr marL="457200" indent="-457200" algn="just">
              <a:buFont typeface="Wingdings" panose="05000000000000000000" pitchFamily="2" charset="2"/>
              <a:buChar char="v"/>
            </a:pPr>
            <a:r>
              <a:rPr lang="vi-VN" sz="2400" dirty="0">
                <a:latin typeface="Cambria" panose="02040503050406030204" pitchFamily="18" charset="0"/>
              </a:rPr>
              <a:t>5.4.10.QDateTimeEdit</a:t>
            </a:r>
          </a:p>
          <a:p>
            <a:pPr marL="457200" indent="-457200" algn="just">
              <a:buFont typeface="Wingdings" panose="05000000000000000000" pitchFamily="2" charset="2"/>
              <a:buChar char="v"/>
            </a:pPr>
            <a:r>
              <a:rPr lang="vi-VN" sz="2400" dirty="0">
                <a:latin typeface="Cambria" panose="02040503050406030204" pitchFamily="18" charset="0"/>
              </a:rPr>
              <a:t>5.5. Các loại Dialogs</a:t>
            </a:r>
          </a:p>
          <a:p>
            <a:pPr marL="457200" indent="-457200" algn="just">
              <a:buFont typeface="Wingdings" panose="05000000000000000000" pitchFamily="2" charset="2"/>
              <a:buChar char="v"/>
            </a:pPr>
            <a:r>
              <a:rPr lang="vi-VN" sz="2400" dirty="0">
                <a:latin typeface="Cambria" panose="02040503050406030204" pitchFamily="18" charset="0"/>
              </a:rPr>
              <a:t>5.5.1. Các Dialog xác thực</a:t>
            </a:r>
          </a:p>
          <a:p>
            <a:pPr marL="457200" indent="-457200" algn="just">
              <a:buFont typeface="Wingdings" panose="05000000000000000000" pitchFamily="2" charset="2"/>
              <a:buChar char="v"/>
            </a:pPr>
            <a:r>
              <a:rPr lang="vi-VN" sz="2400" dirty="0">
                <a:latin typeface="Cambria" panose="02040503050406030204" pitchFamily="18" charset="0"/>
              </a:rPr>
              <a:t>5.5.2. Các Dialog nhập liệu</a:t>
            </a:r>
          </a:p>
          <a:p>
            <a:pPr marL="457200" indent="-457200" algn="just">
              <a:buFont typeface="Wingdings" panose="05000000000000000000" pitchFamily="2" charset="2"/>
              <a:buChar char="v"/>
            </a:pPr>
            <a:r>
              <a:rPr lang="vi-VN" sz="2400" dirty="0">
                <a:latin typeface="Cambria" panose="02040503050406030204" pitchFamily="18" charset="0"/>
              </a:rPr>
              <a:t>5.5.3. OpenFile Dialog và Save File Dialog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7220672" cy="508000"/>
            <a:chOff x="789624" y="1191463"/>
            <a:chExt cx="7220672"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7019697"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5.5.3. OpenFile Dialog và Save File Dialog</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19458" name="Picture 2" descr="https://tranduythanh.com/wp-content/uploads/2024/01/QtDesigner-34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7748" y="920526"/>
            <a:ext cx="4314825" cy="4572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4"/>
          <p:cNvSpPr>
            <a:spLocks noChangeArrowheads="1"/>
          </p:cNvSpPr>
          <p:nvPr/>
        </p:nvSpPr>
        <p:spPr bwMode="auto">
          <a:xfrm>
            <a:off x="353375" y="920526"/>
            <a:ext cx="7074373" cy="2800767"/>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0" i="0" u="none" strike="noStrike" cap="none" normalizeH="0" baseline="0">
                <a:ln>
                  <a:noFill/>
                </a:ln>
                <a:solidFill>
                  <a:srgbClr val="0033B3"/>
                </a:solidFill>
                <a:effectLst/>
                <a:latin typeface="Times New Roman" panose="02020603050405020304" pitchFamily="18" charset="0"/>
                <a:cs typeface="Times New Roman" panose="02020603050405020304" pitchFamily="18" charset="0"/>
              </a:rPr>
              <a:t>def </a:t>
            </a:r>
            <a:r>
              <a:rPr kumimoji="0" lang="en-US" altLang="en-US" sz="2200" b="0" i="0" u="none" strike="noStrike" cap="none" normalizeH="0" baseline="0">
                <a:ln>
                  <a:noFill/>
                </a:ln>
                <a:solidFill>
                  <a:srgbClr val="00627A"/>
                </a:solidFill>
                <a:effectLst/>
                <a:latin typeface="Times New Roman" panose="02020603050405020304" pitchFamily="18" charset="0"/>
                <a:cs typeface="Times New Roman" panose="02020603050405020304" pitchFamily="18" charset="0"/>
              </a:rPr>
              <a:t>processExportJson</a:t>
            </a:r>
            <a:r>
              <a:rPr kumimoji="0" lang="en-US" altLang="en-US" sz="22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t>(self):</a:t>
            </a:r>
            <a:br>
              <a:rPr kumimoji="0" lang="en-US" altLang="en-US" sz="22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br>
            <a:r>
              <a:rPr kumimoji="0" lang="en-US" altLang="en-US" sz="22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t>    </a:t>
            </a:r>
            <a:r>
              <a:rPr kumimoji="0" lang="en-US" altLang="en-US" sz="2200" b="0" i="1" u="none" strike="noStrike" cap="none" normalizeH="0" baseline="0">
                <a:ln>
                  <a:noFill/>
                </a:ln>
                <a:solidFill>
                  <a:srgbClr val="8C8C8C"/>
                </a:solidFill>
                <a:effectLst/>
                <a:latin typeface="Times New Roman" panose="02020603050405020304" pitchFamily="18" charset="0"/>
                <a:cs typeface="Times New Roman" panose="02020603050405020304" pitchFamily="18" charset="0"/>
              </a:rPr>
              <a:t># setup for QFileDialog</a:t>
            </a:r>
            <a:br>
              <a:rPr kumimoji="0" lang="en-US" altLang="en-US" sz="2200" b="0" i="1" u="none" strike="noStrike" cap="none" normalizeH="0" baseline="0">
                <a:ln>
                  <a:noFill/>
                </a:ln>
                <a:solidFill>
                  <a:srgbClr val="8C8C8C"/>
                </a:solidFill>
                <a:effectLst/>
                <a:latin typeface="Times New Roman" panose="02020603050405020304" pitchFamily="18" charset="0"/>
                <a:cs typeface="Times New Roman" panose="02020603050405020304" pitchFamily="18" charset="0"/>
              </a:rPr>
            </a:br>
            <a:r>
              <a:rPr kumimoji="0" lang="en-US" altLang="en-US" sz="2200" b="0" i="1" u="none" strike="noStrike" cap="none" normalizeH="0" baseline="0">
                <a:ln>
                  <a:noFill/>
                </a:ln>
                <a:solidFill>
                  <a:srgbClr val="8C8C8C"/>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t>filters = </a:t>
            </a:r>
            <a:r>
              <a:rPr kumimoji="0" lang="en-US" altLang="en-US" sz="2200" b="0" i="0" u="none" strike="noStrike" cap="none" normalizeH="0" baseline="0">
                <a:ln>
                  <a:noFill/>
                </a:ln>
                <a:solidFill>
                  <a:srgbClr val="067D17"/>
                </a:solidFill>
                <a:effectLst/>
                <a:latin typeface="Times New Roman" panose="02020603050405020304" pitchFamily="18" charset="0"/>
                <a:cs typeface="Times New Roman" panose="02020603050405020304" pitchFamily="18" charset="0"/>
              </a:rPr>
              <a:t>"Dataset (*.json);;All files(*)"</a:t>
            </a:r>
            <a:br>
              <a:rPr kumimoji="0" lang="en-US" altLang="en-US" sz="2200" b="0" i="0" u="none" strike="noStrike" cap="none" normalizeH="0" baseline="0">
                <a:ln>
                  <a:noFill/>
                </a:ln>
                <a:solidFill>
                  <a:srgbClr val="067D17"/>
                </a:solidFill>
                <a:effectLst/>
                <a:latin typeface="Times New Roman" panose="02020603050405020304" pitchFamily="18" charset="0"/>
                <a:cs typeface="Times New Roman" panose="02020603050405020304" pitchFamily="18" charset="0"/>
              </a:rPr>
            </a:br>
            <a:r>
              <a:rPr kumimoji="0" lang="en-US" altLang="en-US" sz="2200" b="0" i="0" u="none" strike="noStrike" cap="none" normalizeH="0" baseline="0">
                <a:ln>
                  <a:noFill/>
                </a:ln>
                <a:solidFill>
                  <a:srgbClr val="067D17"/>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t>filename, selected_filter = QFileDialog.getSaveFileName(</a:t>
            </a:r>
            <a:br>
              <a:rPr kumimoji="0" lang="en-US" altLang="en-US" sz="22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br>
            <a:r>
              <a:rPr kumimoji="0" lang="en-US" altLang="en-US" sz="22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t>        self.MainWindow,</a:t>
            </a:r>
            <a:br>
              <a:rPr kumimoji="0" lang="en-US" altLang="en-US" sz="22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br>
            <a:r>
              <a:rPr kumimoji="0" lang="en-US" altLang="en-US" sz="22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t>        </a:t>
            </a:r>
            <a:r>
              <a:rPr kumimoji="0" lang="en-US" altLang="en-US" sz="2200" b="0" i="0" u="none" strike="noStrike" cap="none" normalizeH="0" baseline="0">
                <a:ln>
                  <a:noFill/>
                </a:ln>
                <a:solidFill>
                  <a:srgbClr val="660099"/>
                </a:solidFill>
                <a:effectLst/>
                <a:latin typeface="Times New Roman" panose="02020603050405020304" pitchFamily="18" charset="0"/>
                <a:cs typeface="Times New Roman" panose="02020603050405020304" pitchFamily="18" charset="0"/>
              </a:rPr>
              <a:t>filter</a:t>
            </a:r>
            <a:r>
              <a:rPr kumimoji="0" lang="en-US" altLang="en-US" sz="22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t>=filters,</a:t>
            </a:r>
            <a:br>
              <a:rPr kumimoji="0" lang="en-US" altLang="en-US" sz="22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br>
            <a:r>
              <a:rPr kumimoji="0" lang="en-US" altLang="en-US" sz="22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t>    )</a:t>
            </a:r>
            <a:br>
              <a:rPr kumimoji="0" lang="en-US" altLang="en-US" sz="22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br>
            <a:r>
              <a:rPr kumimoji="0" lang="en-US" altLang="en-US" sz="2200" b="0" i="0" u="none" strike="noStrike" cap="none" normalizeH="0" baseline="0">
                <a:ln>
                  <a:noFill/>
                </a:ln>
                <a:solidFill>
                  <a:srgbClr val="080808"/>
                </a:solidFill>
                <a:effectLst/>
                <a:latin typeface="Times New Roman" panose="02020603050405020304" pitchFamily="18" charset="0"/>
                <a:cs typeface="Times New Roman" panose="02020603050405020304" pitchFamily="18" charset="0"/>
              </a:rPr>
              <a:t>    self.fileFactory.writeData(filename,self.employees)</a:t>
            </a:r>
            <a:endParaRPr kumimoji="0" lang="en-US" altLang="en-US" sz="2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90915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5830388" cy="508000"/>
            <a:chOff x="789624" y="1191463"/>
            <a:chExt cx="583038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5629413"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b="1">
                  <a:latin typeface="Cambria" panose="02040503050406030204" pitchFamily="18" charset="0"/>
                </a:rPr>
                <a:t>Bài tập</a:t>
              </a:r>
              <a:endParaRPr lang="vi-VN" sz="2800" b="1"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TextBox 9">
            <a:extLst>
              <a:ext uri="{FF2B5EF4-FFF2-40B4-BE49-F238E27FC236}">
                <a16:creationId xmlns:a16="http://schemas.microsoft.com/office/drawing/2014/main" id="{2FC1FE93-CC5D-19B6-8B19-5376948B9341}"/>
              </a:ext>
            </a:extLst>
          </p:cNvPr>
          <p:cNvSpPr txBox="1"/>
          <p:nvPr/>
        </p:nvSpPr>
        <p:spPr>
          <a:xfrm>
            <a:off x="358272" y="867022"/>
            <a:ext cx="11564547" cy="1133965"/>
          </a:xfrm>
          <a:prstGeom prst="rect">
            <a:avLst/>
          </a:prstGeom>
          <a:noFill/>
        </p:spPr>
        <p:txBody>
          <a:bodyPr wrap="square">
            <a:spAutoFit/>
          </a:bodyPr>
          <a:lstStyle/>
          <a:p>
            <a:pPr marL="457200" indent="-457200" algn="just">
              <a:lnSpc>
                <a:spcPct val="150000"/>
              </a:lnSpc>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Viết phần mềm quản lý Sản phẩm, cung cấp các chức năng CRUD, tương tác file CSV hoặc JSon. Tự đề xuất các đối tượng và giao diện phù hợp</a:t>
            </a:r>
            <a:endParaRPr lang="vi-V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901866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grpSp>
        <p:nvGrpSpPr>
          <p:cNvPr id="2" name="Group 1">
            <a:extLst>
              <a:ext uri="{FF2B5EF4-FFF2-40B4-BE49-F238E27FC236}">
                <a16:creationId xmlns:a16="http://schemas.microsoft.com/office/drawing/2014/main" id="{AC27B0D8-B505-0A00-64F9-C9BD4799CAD8}"/>
              </a:ext>
            </a:extLst>
          </p:cNvPr>
          <p:cNvGrpSpPr/>
          <p:nvPr/>
        </p:nvGrpSpPr>
        <p:grpSpPr>
          <a:xfrm>
            <a:off x="183751" y="298437"/>
            <a:ext cx="4620576" cy="508000"/>
            <a:chOff x="789624" y="1191463"/>
            <a:chExt cx="4620576" cy="508000"/>
          </a:xfrm>
        </p:grpSpPr>
        <p:sp>
          <p:nvSpPr>
            <p:cNvPr id="3" name="AutoShape 52">
              <a:extLst>
                <a:ext uri="{FF2B5EF4-FFF2-40B4-BE49-F238E27FC236}">
                  <a16:creationId xmlns:a16="http://schemas.microsoft.com/office/drawing/2014/main" id="{3FF2827D-5884-34DA-3239-E2669FBE4475}"/>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Câu hỏi ôn tập</a:t>
              </a:r>
            </a:p>
          </p:txBody>
        </p:sp>
        <p:grpSp>
          <p:nvGrpSpPr>
            <p:cNvPr id="4" name="Group 17">
              <a:extLst>
                <a:ext uri="{FF2B5EF4-FFF2-40B4-BE49-F238E27FC236}">
                  <a16:creationId xmlns:a16="http://schemas.microsoft.com/office/drawing/2014/main" id="{447D38C0-EECF-3BBB-4F9A-E3ECD3E585BE}"/>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C126B780-978A-9AA8-E14C-23E582A7110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66F9CBAC-100E-1F37-32A2-671A4A24631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AFA1B933-3B6D-F081-885D-10B63D0E0E5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TextBox 12">
            <a:extLst>
              <a:ext uri="{FF2B5EF4-FFF2-40B4-BE49-F238E27FC236}">
                <a16:creationId xmlns:a16="http://schemas.microsoft.com/office/drawing/2014/main" id="{2FC1FE93-CC5D-19B6-8B19-5376948B9341}"/>
              </a:ext>
            </a:extLst>
          </p:cNvPr>
          <p:cNvSpPr txBox="1"/>
          <p:nvPr/>
        </p:nvSpPr>
        <p:spPr>
          <a:xfrm>
            <a:off x="358272" y="867022"/>
            <a:ext cx="11564547" cy="3349956"/>
          </a:xfrm>
          <a:prstGeom prst="rect">
            <a:avLst/>
          </a:prstGeom>
          <a:noFill/>
        </p:spPr>
        <p:txBody>
          <a:bodyPr wrap="square">
            <a:spAutoFit/>
          </a:bodyPr>
          <a:lstStyle/>
          <a:p>
            <a:pPr marL="457200" indent="-457200" algn="just">
              <a:lnSpc>
                <a:spcPct val="150000"/>
              </a:lnSpc>
              <a:buFont typeface="Arial" panose="020B0604020202020204" pitchFamily="34" charset="0"/>
              <a:buChar char="•"/>
            </a:pPr>
            <a:r>
              <a:rPr lang="vi-VN" sz="2400" b="1" u="sng" dirty="0">
                <a:latin typeface="Times New Roman" panose="02020603050405020304" pitchFamily="18" charset="0"/>
                <a:cs typeface="Times New Roman" panose="02020603050405020304" pitchFamily="18" charset="0"/>
              </a:rPr>
              <a:t>Câu 1:</a:t>
            </a:r>
            <a:r>
              <a:rPr lang="vi-VN" sz="2400" dirty="0">
                <a:latin typeface="Times New Roman" panose="02020603050405020304" pitchFamily="18" charset="0"/>
                <a:cs typeface="Times New Roman" panose="02020603050405020304" pitchFamily="18" charset="0"/>
              </a:rPr>
              <a:t> Hãy trình </a:t>
            </a:r>
            <a:r>
              <a:rPr lang="vi-VN" sz="2400">
                <a:latin typeface="Times New Roman" panose="02020603050405020304" pitchFamily="18" charset="0"/>
                <a:cs typeface="Times New Roman" panose="02020603050405020304" pitchFamily="18" charset="0"/>
              </a:rPr>
              <a:t>bày </a:t>
            </a:r>
            <a:r>
              <a:rPr lang="en-US" sz="2400">
                <a:latin typeface="Times New Roman" panose="02020603050405020304" pitchFamily="18" charset="0"/>
                <a:cs typeface="Times New Roman" panose="02020603050405020304" pitchFamily="18" charset="0"/>
              </a:rPr>
              <a:t>cách xử lý </a:t>
            </a:r>
            <a:r>
              <a:rPr lang="en-US" sz="2400" b="1">
                <a:latin typeface="Times New Roman" panose="02020603050405020304" pitchFamily="18" charset="0"/>
                <a:cs typeface="Times New Roman" panose="02020603050405020304" pitchFamily="18" charset="0"/>
              </a:rPr>
              <a:t>QDateEdit</a:t>
            </a:r>
            <a:endParaRPr lang="vi-VN" sz="2400" b="1" dirty="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vi-VN" sz="2400" b="1" u="sng" dirty="0">
                <a:latin typeface="Times New Roman" panose="02020603050405020304" pitchFamily="18" charset="0"/>
                <a:cs typeface="Times New Roman" panose="02020603050405020304" pitchFamily="18" charset="0"/>
              </a:rPr>
              <a:t>Câu 2:</a:t>
            </a:r>
            <a:r>
              <a:rPr lang="vi-VN" sz="2400" dirty="0">
                <a:latin typeface="Times New Roman" panose="02020603050405020304" pitchFamily="18" charset="0"/>
                <a:cs typeface="Times New Roman" panose="02020603050405020304" pitchFamily="18" charset="0"/>
              </a:rPr>
              <a:t> Hãy trình </a:t>
            </a:r>
            <a:r>
              <a:rPr lang="vi-VN" sz="2400">
                <a:latin typeface="Times New Roman" panose="02020603050405020304" pitchFamily="18" charset="0"/>
                <a:cs typeface="Times New Roman" panose="02020603050405020304" pitchFamily="18" charset="0"/>
              </a:rPr>
              <a:t>bày </a:t>
            </a:r>
            <a:r>
              <a:rPr lang="en-US" sz="2400">
                <a:latin typeface="Times New Roman" panose="02020603050405020304" pitchFamily="18" charset="0"/>
                <a:cs typeface="Times New Roman" panose="02020603050405020304" pitchFamily="18" charset="0"/>
              </a:rPr>
              <a:t>cách xử lý </a:t>
            </a:r>
            <a:r>
              <a:rPr lang="en-US" sz="2400" b="1">
                <a:latin typeface="Times New Roman" panose="02020603050405020304" pitchFamily="18" charset="0"/>
                <a:cs typeface="Times New Roman" panose="02020603050405020304" pitchFamily="18" charset="0"/>
              </a:rPr>
              <a:t>QTimeEdit</a:t>
            </a:r>
            <a:endParaRPr lang="vi-VN" sz="2400" b="1" dirty="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vi-VN" sz="2400" b="1" u="sng" dirty="0">
                <a:latin typeface="Times New Roman" panose="02020603050405020304" pitchFamily="18" charset="0"/>
                <a:cs typeface="Times New Roman" panose="02020603050405020304" pitchFamily="18" charset="0"/>
              </a:rPr>
              <a:t>Câu 3</a:t>
            </a:r>
            <a:r>
              <a:rPr lang="vi-VN" sz="2400" b="1" u="sng">
                <a:latin typeface="Times New Roman" panose="02020603050405020304" pitchFamily="18" charset="0"/>
                <a:cs typeface="Times New Roman" panose="02020603050405020304" pitchFamily="18" charset="0"/>
              </a:rPr>
              <a:t>:</a:t>
            </a:r>
            <a:r>
              <a:rPr lang="vi-VN"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Hãy trình bày cách xử lý </a:t>
            </a:r>
            <a:r>
              <a:rPr lang="en-US" sz="2400" b="1">
                <a:latin typeface="Times New Roman" panose="02020603050405020304" pitchFamily="18" charset="0"/>
                <a:cs typeface="Times New Roman" panose="02020603050405020304" pitchFamily="18" charset="0"/>
              </a:rPr>
              <a:t>QDateTimeEdit</a:t>
            </a:r>
            <a:endParaRPr lang="vi-VN" sz="2400" b="1" dirty="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vi-VN" sz="2400" b="1" u="sng" dirty="0">
                <a:latin typeface="Times New Roman" panose="02020603050405020304" pitchFamily="18" charset="0"/>
                <a:cs typeface="Times New Roman" panose="02020603050405020304" pitchFamily="18" charset="0"/>
              </a:rPr>
              <a:t>Câu 4</a:t>
            </a:r>
            <a:r>
              <a:rPr lang="vi-VN" sz="2400" b="1" u="sng">
                <a:latin typeface="Times New Roman" panose="02020603050405020304" pitchFamily="18" charset="0"/>
                <a:cs typeface="Times New Roman" panose="02020603050405020304" pitchFamily="18" charset="0"/>
              </a:rPr>
              <a:t>:</a:t>
            </a:r>
            <a:r>
              <a:rPr lang="vi-VN"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Hãy trình bày các chức năng chính của </a:t>
            </a:r>
            <a:r>
              <a:rPr lang="en-US" sz="2400" b="1">
                <a:latin typeface="Times New Roman" panose="02020603050405020304" pitchFamily="18" charset="0"/>
                <a:cs typeface="Times New Roman" panose="02020603050405020304" pitchFamily="18" charset="0"/>
              </a:rPr>
              <a:t>Dialog</a:t>
            </a:r>
            <a:r>
              <a:rPr lang="en-US" sz="2400">
                <a:latin typeface="Times New Roman" panose="02020603050405020304" pitchFamily="18" charset="0"/>
                <a:cs typeface="Times New Roman" panose="02020603050405020304" pitchFamily="18" charset="0"/>
              </a:rPr>
              <a:t> xác thực</a:t>
            </a:r>
          </a:p>
          <a:p>
            <a:pPr marL="457200" indent="-457200" algn="just">
              <a:lnSpc>
                <a:spcPct val="150000"/>
              </a:lnSpc>
              <a:buFont typeface="Arial" panose="020B0604020202020204" pitchFamily="34" charset="0"/>
              <a:buChar char="•"/>
            </a:pPr>
            <a:r>
              <a:rPr lang="vi-VN" sz="2400" b="1" u="sng">
                <a:latin typeface="Times New Roman" panose="02020603050405020304" pitchFamily="18" charset="0"/>
                <a:cs typeface="Times New Roman" panose="02020603050405020304" pitchFamily="18" charset="0"/>
              </a:rPr>
              <a:t>Câu </a:t>
            </a:r>
            <a:r>
              <a:rPr lang="en-US" sz="2400" b="1" u="sng">
                <a:latin typeface="Times New Roman" panose="02020603050405020304" pitchFamily="18" charset="0"/>
                <a:cs typeface="Times New Roman" panose="02020603050405020304" pitchFamily="18" charset="0"/>
              </a:rPr>
              <a:t>5</a:t>
            </a:r>
            <a:r>
              <a:rPr lang="vi-VN" sz="2400" b="1" u="sng">
                <a:latin typeface="Times New Roman" panose="02020603050405020304" pitchFamily="18" charset="0"/>
                <a:cs typeface="Times New Roman" panose="02020603050405020304" pitchFamily="18" charset="0"/>
              </a:rPr>
              <a:t>:</a:t>
            </a:r>
            <a:r>
              <a:rPr lang="vi-VN"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Hãy trình bày các chức năng chính của </a:t>
            </a:r>
            <a:r>
              <a:rPr lang="en-US" sz="2400" b="1">
                <a:latin typeface="Times New Roman" panose="02020603050405020304" pitchFamily="18" charset="0"/>
                <a:cs typeface="Times New Roman" panose="02020603050405020304" pitchFamily="18" charset="0"/>
              </a:rPr>
              <a:t>Dialog</a:t>
            </a:r>
            <a:r>
              <a:rPr lang="en-US" sz="2400">
                <a:latin typeface="Times New Roman" panose="02020603050405020304" pitchFamily="18" charset="0"/>
                <a:cs typeface="Times New Roman" panose="02020603050405020304" pitchFamily="18" charset="0"/>
              </a:rPr>
              <a:t> nhập liệu</a:t>
            </a:r>
            <a:endParaRPr lang="vi-VN" sz="2400" dirty="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vi-VN" sz="2400" b="1" u="sng">
                <a:latin typeface="Times New Roman" panose="02020603050405020304" pitchFamily="18" charset="0"/>
                <a:cs typeface="Times New Roman" panose="02020603050405020304" pitchFamily="18" charset="0"/>
              </a:rPr>
              <a:t>Câu </a:t>
            </a:r>
            <a:r>
              <a:rPr lang="en-US" sz="2400" b="1" u="sng">
                <a:latin typeface="Times New Roman" panose="02020603050405020304" pitchFamily="18" charset="0"/>
                <a:cs typeface="Times New Roman" panose="02020603050405020304" pitchFamily="18" charset="0"/>
              </a:rPr>
              <a:t>6</a:t>
            </a:r>
            <a:r>
              <a:rPr lang="vi-VN" sz="2400" b="1" u="sng">
                <a:latin typeface="Times New Roman" panose="02020603050405020304" pitchFamily="18" charset="0"/>
                <a:cs typeface="Times New Roman" panose="02020603050405020304" pitchFamily="18" charset="0"/>
              </a:rPr>
              <a:t>:</a:t>
            </a:r>
            <a:r>
              <a:rPr lang="vi-VN"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Hãy trình bày các chức năng chính của </a:t>
            </a:r>
            <a:r>
              <a:rPr lang="en-US" sz="2400" b="1">
                <a:latin typeface="Times New Roman" panose="02020603050405020304" pitchFamily="18" charset="0"/>
                <a:cs typeface="Times New Roman" panose="02020603050405020304" pitchFamily="18" charset="0"/>
              </a:rPr>
              <a:t>Dialog</a:t>
            </a:r>
            <a:r>
              <a:rPr lang="en-US" sz="2400">
                <a:latin typeface="Times New Roman" panose="02020603050405020304" pitchFamily="18" charset="0"/>
                <a:cs typeface="Times New Roman" panose="02020603050405020304" pitchFamily="18" charset="0"/>
              </a:rPr>
              <a:t> tương tác file</a:t>
            </a:r>
            <a:endParaRPr lang="vi-V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57748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grpSp>
        <p:nvGrpSpPr>
          <p:cNvPr id="2" name="Group 1">
            <a:extLst>
              <a:ext uri="{FF2B5EF4-FFF2-40B4-BE49-F238E27FC236}">
                <a16:creationId xmlns:a16="http://schemas.microsoft.com/office/drawing/2014/main" id="{AC27B0D8-B505-0A00-64F9-C9BD4799CAD8}"/>
              </a:ext>
            </a:extLst>
          </p:cNvPr>
          <p:cNvGrpSpPr/>
          <p:nvPr/>
        </p:nvGrpSpPr>
        <p:grpSpPr>
          <a:xfrm>
            <a:off x="183751" y="247469"/>
            <a:ext cx="4620576" cy="508000"/>
            <a:chOff x="789624" y="1191463"/>
            <a:chExt cx="4620576" cy="508000"/>
          </a:xfrm>
        </p:grpSpPr>
        <p:sp>
          <p:nvSpPr>
            <p:cNvPr id="3" name="AutoShape 52">
              <a:extLst>
                <a:ext uri="{FF2B5EF4-FFF2-40B4-BE49-F238E27FC236}">
                  <a16:creationId xmlns:a16="http://schemas.microsoft.com/office/drawing/2014/main" id="{3FF2827D-5884-34DA-3239-E2669FBE4475}"/>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Bài học tiếp theo</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47D38C0-EECF-3BBB-4F9A-E3ECD3E585BE}"/>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C126B780-978A-9AA8-E14C-23E582A7110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66F9CBAC-100E-1F37-32A2-671A4A24631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AFA1B933-3B6D-F081-885D-10B63D0E0E5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a:extLst>
              <a:ext uri="{FF2B5EF4-FFF2-40B4-BE49-F238E27FC236}">
                <a16:creationId xmlns:a16="http://schemas.microsoft.com/office/drawing/2014/main" id="{60A82686-C648-5F3E-67A5-A79D3042FD96}"/>
              </a:ext>
            </a:extLst>
          </p:cNvPr>
          <p:cNvSpPr/>
          <p:nvPr/>
        </p:nvSpPr>
        <p:spPr>
          <a:xfrm>
            <a:off x="465234" y="859406"/>
            <a:ext cx="11341948" cy="2246769"/>
          </a:xfrm>
          <a:prstGeom prst="rect">
            <a:avLst/>
          </a:prstGeom>
        </p:spPr>
        <p:txBody>
          <a:bodyPr wrap="square">
            <a:spAutoFit/>
          </a:bodyPr>
          <a:lstStyle/>
          <a:p>
            <a:pPr marL="457200" indent="-457200" algn="just">
              <a:buFont typeface="Wingdings" panose="05000000000000000000" pitchFamily="2" charset="2"/>
              <a:buChar char="v"/>
            </a:pPr>
            <a:r>
              <a:rPr lang="vi-VN" sz="2800" dirty="0">
                <a:latin typeface="Cambria" panose="02040503050406030204" pitchFamily="18" charset="0"/>
              </a:rPr>
              <a:t>5.6. Các Widgets nâng cao</a:t>
            </a:r>
          </a:p>
          <a:p>
            <a:pPr marL="457200" indent="-457200" algn="just">
              <a:buFont typeface="Wingdings" panose="05000000000000000000" pitchFamily="2" charset="2"/>
              <a:buChar char="v"/>
            </a:pPr>
            <a:r>
              <a:rPr lang="vi-VN" sz="2800" dirty="0">
                <a:latin typeface="Cambria" panose="02040503050406030204" pitchFamily="18" charset="0"/>
              </a:rPr>
              <a:t>5.6.1. Cách sử dụng QTableWidget</a:t>
            </a:r>
          </a:p>
          <a:p>
            <a:pPr marL="457200" indent="-457200" algn="just">
              <a:buFont typeface="Wingdings" panose="05000000000000000000" pitchFamily="2" charset="2"/>
              <a:buChar char="v"/>
            </a:pPr>
            <a:r>
              <a:rPr lang="vi-VN" sz="2800" dirty="0">
                <a:latin typeface="Cambria" panose="02040503050406030204" pitchFamily="18" charset="0"/>
              </a:rPr>
              <a:t>5.6.2. QTableWidget và dữ liệu thông thường</a:t>
            </a:r>
          </a:p>
          <a:p>
            <a:pPr marL="457200" indent="-457200" algn="just">
              <a:buFont typeface="Wingdings" panose="05000000000000000000" pitchFamily="2" charset="2"/>
              <a:buChar char="v"/>
            </a:pPr>
            <a:r>
              <a:rPr lang="vi-VN" sz="2800" dirty="0">
                <a:latin typeface="Cambria" panose="02040503050406030204" pitchFamily="18" charset="0"/>
              </a:rPr>
              <a:t>5.6.3. QTableWidget và dữ liệu hướng đối tượng</a:t>
            </a:r>
          </a:p>
          <a:p>
            <a:pPr marL="457200" indent="-457200" algn="just">
              <a:buFont typeface="Wingdings" panose="05000000000000000000" pitchFamily="2" charset="2"/>
              <a:buChar char="v"/>
            </a:pPr>
            <a:r>
              <a:rPr lang="vi-VN" sz="2800" dirty="0">
                <a:latin typeface="Cambria" panose="02040503050406030204" pitchFamily="18" charset="0"/>
              </a:rPr>
              <a:t>5.6.4. </a:t>
            </a:r>
            <a:r>
              <a:rPr lang="vi-VN" sz="2800">
                <a:latin typeface="Cambria" panose="02040503050406030204" pitchFamily="18" charset="0"/>
              </a:rPr>
              <a:t>QTableWidget và SQLite Database</a:t>
            </a:r>
            <a:endParaRPr lang="vi-VN" sz="2800" dirty="0">
              <a:latin typeface="Cambria" panose="02040503050406030204" pitchFamily="18" charset="0"/>
            </a:endParaRPr>
          </a:p>
        </p:txBody>
      </p:sp>
    </p:spTree>
    <p:extLst>
      <p:ext uri="{BB962C8B-B14F-4D97-AF65-F5344CB8AC3E}">
        <p14:creationId xmlns:p14="http://schemas.microsoft.com/office/powerpoint/2010/main" val="3263337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8"/>
          <p:cNvSpPr txBox="1">
            <a:spLocks noGrp="1"/>
          </p:cNvSpPr>
          <p:nvPr>
            <p:ph type="title"/>
          </p:nvPr>
        </p:nvSpPr>
        <p:spPr>
          <a:xfrm>
            <a:off x="838200" y="2581306"/>
            <a:ext cx="10515600" cy="15667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144E8C"/>
              </a:buClr>
              <a:buSzPts val="9600"/>
              <a:buFont typeface="Lato Black"/>
              <a:buNone/>
            </a:pPr>
            <a:r>
              <a:rPr lang="en-US"/>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5.4.8. QDateEdit</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TextBox 8">
            <a:extLst>
              <a:ext uri="{FF2B5EF4-FFF2-40B4-BE49-F238E27FC236}">
                <a16:creationId xmlns:a16="http://schemas.microsoft.com/office/drawing/2014/main" id="{0EFA0B0A-8695-CDB1-97EC-9835C8A891E6}"/>
              </a:ext>
            </a:extLst>
          </p:cNvPr>
          <p:cNvSpPr txBox="1"/>
          <p:nvPr/>
        </p:nvSpPr>
        <p:spPr>
          <a:xfrm>
            <a:off x="502810" y="997678"/>
            <a:ext cx="11376468" cy="4154984"/>
          </a:xfrm>
          <a:prstGeom prst="rect">
            <a:avLst/>
          </a:prstGeom>
          <a:noFill/>
        </p:spPr>
        <p:txBody>
          <a:bodyPr wrap="square">
            <a:spAutoFit/>
          </a:bodyPr>
          <a:lstStyle/>
          <a:p>
            <a:pPr algn="just"/>
            <a:r>
              <a:rPr lang="vi-VN" sz="2400" b="0" i="0">
                <a:solidFill>
                  <a:srgbClr val="1A1A1A"/>
                </a:solidFill>
                <a:effectLst/>
                <a:latin typeface="+mj-lt"/>
              </a:rPr>
              <a:t>Trong các dữ liệu, hầu hết chúng đều có liên quan tới ngày tháng, ví dụ như đối với Sản phẩm thì ta thường có các thuộc tính: Ngày nhập hàng, ngày xuất hàng, hạn sử dụng. Với Customer thì ta có ngày tháng năm sinh, ngày mua hàng, ngày thanh toán đơn hàng… Python/ PyQt cũng như các nền tảng khác đều hỗ trợ các widget/control cung cấp nhập liệu liên quan tới ngày tháng. </a:t>
            </a:r>
            <a:endParaRPr lang="en-US" sz="2400" b="0" i="0">
              <a:solidFill>
                <a:srgbClr val="1A1A1A"/>
              </a:solidFill>
              <a:effectLst/>
              <a:latin typeface="+mj-lt"/>
            </a:endParaRPr>
          </a:p>
          <a:p>
            <a:pPr algn="just"/>
            <a:r>
              <a:rPr lang="vi-VN" sz="2400" b="0" i="0">
                <a:solidFill>
                  <a:srgbClr val="1A1A1A"/>
                </a:solidFill>
                <a:effectLst/>
                <a:latin typeface="+mj-lt"/>
              </a:rPr>
              <a:t>Với PyQt6 thì có các widget như</a:t>
            </a:r>
            <a:r>
              <a:rPr lang="en-US" sz="2400" b="0" i="0">
                <a:solidFill>
                  <a:srgbClr val="1A1A1A"/>
                </a:solidFill>
                <a:effectLst/>
                <a:latin typeface="+mj-lt"/>
              </a:rPr>
              <a:t>:</a:t>
            </a:r>
            <a:r>
              <a:rPr lang="vi-VN" sz="2400" b="0" i="0">
                <a:solidFill>
                  <a:srgbClr val="1A1A1A"/>
                </a:solidFill>
                <a:effectLst/>
                <a:latin typeface="+mj-lt"/>
              </a:rPr>
              <a:t> </a:t>
            </a:r>
            <a:endParaRPr lang="en-US" sz="2400" b="0" i="0">
              <a:solidFill>
                <a:srgbClr val="1A1A1A"/>
              </a:solidFill>
              <a:effectLst/>
              <a:latin typeface="+mj-lt"/>
            </a:endParaRPr>
          </a:p>
          <a:p>
            <a:pPr marL="342900" indent="-342900" algn="just">
              <a:buFont typeface="Arial" panose="020B0604020202020204" pitchFamily="34" charset="0"/>
              <a:buChar char="•"/>
            </a:pPr>
            <a:r>
              <a:rPr lang="vi-VN" sz="2400" b="1" i="0">
                <a:solidFill>
                  <a:srgbClr val="1A1A1A"/>
                </a:solidFill>
                <a:effectLst/>
                <a:latin typeface="+mj-lt"/>
              </a:rPr>
              <a:t>QDateEdit </a:t>
            </a:r>
            <a:r>
              <a:rPr lang="vi-VN" sz="2400" b="0" i="0">
                <a:solidFill>
                  <a:srgbClr val="1A1A1A"/>
                </a:solidFill>
                <a:effectLst/>
                <a:latin typeface="+mj-lt"/>
              </a:rPr>
              <a:t>dùng để nhập liệu và hiển thị ngày tháng năm, </a:t>
            </a:r>
            <a:endParaRPr lang="en-US" sz="2400" b="0" i="0">
              <a:solidFill>
                <a:srgbClr val="1A1A1A"/>
              </a:solidFill>
              <a:effectLst/>
              <a:latin typeface="+mj-lt"/>
            </a:endParaRPr>
          </a:p>
          <a:p>
            <a:pPr marL="342900" indent="-342900" algn="just">
              <a:buFont typeface="Arial" panose="020B0604020202020204" pitchFamily="34" charset="0"/>
              <a:buChar char="•"/>
            </a:pPr>
            <a:r>
              <a:rPr lang="vi-VN" sz="2400" b="1" i="0">
                <a:solidFill>
                  <a:srgbClr val="1A1A1A"/>
                </a:solidFill>
                <a:effectLst/>
                <a:latin typeface="+mj-lt"/>
              </a:rPr>
              <a:t>QTimeEdit </a:t>
            </a:r>
            <a:r>
              <a:rPr lang="vi-VN" sz="2400" b="0" i="0">
                <a:solidFill>
                  <a:srgbClr val="1A1A1A"/>
                </a:solidFill>
                <a:effectLst/>
                <a:latin typeface="+mj-lt"/>
              </a:rPr>
              <a:t>dùng để nhập liệu và hiển thị giờ – phút, </a:t>
            </a:r>
            <a:endParaRPr lang="en-US" sz="2400" b="0" i="0">
              <a:solidFill>
                <a:srgbClr val="1A1A1A"/>
              </a:solidFill>
              <a:effectLst/>
              <a:latin typeface="+mj-lt"/>
            </a:endParaRPr>
          </a:p>
          <a:p>
            <a:pPr marL="342900" indent="-342900" algn="just">
              <a:buFont typeface="Arial" panose="020B0604020202020204" pitchFamily="34" charset="0"/>
              <a:buChar char="•"/>
            </a:pPr>
            <a:r>
              <a:rPr lang="vi-VN" sz="2400" b="1" i="0">
                <a:solidFill>
                  <a:srgbClr val="1A1A1A"/>
                </a:solidFill>
                <a:effectLst/>
                <a:latin typeface="+mj-lt"/>
              </a:rPr>
              <a:t>QDateTimeEdit </a:t>
            </a:r>
            <a:r>
              <a:rPr lang="vi-VN" sz="2400" b="0" i="0">
                <a:solidFill>
                  <a:srgbClr val="1A1A1A"/>
                </a:solidFill>
                <a:effectLst/>
                <a:latin typeface="+mj-lt"/>
              </a:rPr>
              <a:t>dùng để vừa hiển thị và nhập liệu ngày tháng năm – giờ phút. </a:t>
            </a:r>
            <a:endParaRPr lang="en-US" sz="2400" b="0" i="0">
              <a:solidFill>
                <a:srgbClr val="1A1A1A"/>
              </a:solidFill>
              <a:effectLst/>
              <a:latin typeface="+mj-lt"/>
            </a:endParaRPr>
          </a:p>
          <a:p>
            <a:pPr algn="just"/>
            <a:r>
              <a:rPr lang="vi-VN" sz="2400" b="0" i="0">
                <a:solidFill>
                  <a:srgbClr val="1A1A1A"/>
                </a:solidFill>
                <a:effectLst/>
                <a:latin typeface="+mj-lt"/>
              </a:rPr>
              <a:t>Tùy vào từng mục đích lưu trữ dữ liệu mà ta sẽ sử dụng các widget này một cách phù hợp để cung cấp giao diện nhập liệu cũng như hiển thị.</a:t>
            </a:r>
            <a:endParaRPr lang="en-US" sz="2400">
              <a:latin typeface="+mj-lt"/>
            </a:endParaRPr>
          </a:p>
        </p:txBody>
      </p:sp>
    </p:spTree>
    <p:extLst>
      <p:ext uri="{BB962C8B-B14F-4D97-AF65-F5344CB8AC3E}">
        <p14:creationId xmlns:p14="http://schemas.microsoft.com/office/powerpoint/2010/main" val="2447875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5.4.8. QDateEdit</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2050" name="Picture 2">
            <a:extLst>
              <a:ext uri="{FF2B5EF4-FFF2-40B4-BE49-F238E27FC236}">
                <a16:creationId xmlns:a16="http://schemas.microsoft.com/office/drawing/2014/main" id="{7B2A0C2A-DAF4-BC72-8EFB-200756E532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5811" y="499797"/>
            <a:ext cx="5126429" cy="6279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529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5.4.8. QDateEdit</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graphicFrame>
        <p:nvGraphicFramePr>
          <p:cNvPr id="8" name="Table 7">
            <a:extLst>
              <a:ext uri="{FF2B5EF4-FFF2-40B4-BE49-F238E27FC236}">
                <a16:creationId xmlns:a16="http://schemas.microsoft.com/office/drawing/2014/main" id="{0F84B2CC-C313-B7D7-C813-C9BC0AB2A23C}"/>
              </a:ext>
            </a:extLst>
          </p:cNvPr>
          <p:cNvGraphicFramePr>
            <a:graphicFrameLocks noGrp="1"/>
          </p:cNvGraphicFramePr>
          <p:nvPr>
            <p:extLst>
              <p:ext uri="{D42A27DB-BD31-4B8C-83A1-F6EECF244321}">
                <p14:modId xmlns:p14="http://schemas.microsoft.com/office/powerpoint/2010/main" val="1301077551"/>
              </p:ext>
            </p:extLst>
          </p:nvPr>
        </p:nvGraphicFramePr>
        <p:xfrm>
          <a:off x="596358" y="1010925"/>
          <a:ext cx="10729470" cy="5177456"/>
        </p:xfrm>
        <a:graphic>
          <a:graphicData uri="http://schemas.openxmlformats.org/drawingml/2006/table">
            <a:tbl>
              <a:tblPr>
                <a:tableStyleId>{5940675A-B579-460E-94D1-54222C63F5DA}</a:tableStyleId>
              </a:tblPr>
              <a:tblGrid>
                <a:gridCol w="4137688">
                  <a:extLst>
                    <a:ext uri="{9D8B030D-6E8A-4147-A177-3AD203B41FA5}">
                      <a16:colId xmlns:a16="http://schemas.microsoft.com/office/drawing/2014/main" val="1210437796"/>
                    </a:ext>
                  </a:extLst>
                </a:gridCol>
                <a:gridCol w="6591782">
                  <a:extLst>
                    <a:ext uri="{9D8B030D-6E8A-4147-A177-3AD203B41FA5}">
                      <a16:colId xmlns:a16="http://schemas.microsoft.com/office/drawing/2014/main" val="1819775835"/>
                    </a:ext>
                  </a:extLst>
                </a:gridCol>
              </a:tblGrid>
              <a:tr h="179925">
                <a:tc>
                  <a:txBody>
                    <a:bodyPr/>
                    <a:lstStyle/>
                    <a:p>
                      <a:pPr algn="l" latinLnBrk="0"/>
                      <a:r>
                        <a:rPr lang="vi-VN" sz="2400" b="1">
                          <a:effectLst/>
                        </a:rPr>
                        <a:t>Thuộc tính, phương thức, signal</a:t>
                      </a:r>
                      <a:endParaRPr lang="vi-VN" sz="2400" b="1">
                        <a:effectLst/>
                        <a:latin typeface="+mj-lt"/>
                      </a:endParaRPr>
                    </a:p>
                  </a:txBody>
                  <a:tcPr marL="14205" marR="14205" marT="7102" marB="7102" anchor="ctr"/>
                </a:tc>
                <a:tc>
                  <a:txBody>
                    <a:bodyPr/>
                    <a:lstStyle/>
                    <a:p>
                      <a:pPr algn="l" latinLnBrk="0"/>
                      <a:r>
                        <a:rPr lang="en-US" sz="2400" b="1">
                          <a:effectLst/>
                        </a:rPr>
                        <a:t>Ý nghĩa chức năng</a:t>
                      </a:r>
                      <a:endParaRPr lang="en-US" sz="2400" b="1">
                        <a:effectLst/>
                        <a:latin typeface="+mj-lt"/>
                      </a:endParaRPr>
                    </a:p>
                  </a:txBody>
                  <a:tcPr marL="14205" marR="14205" marT="7102" marB="7102" anchor="ctr"/>
                </a:tc>
                <a:extLst>
                  <a:ext uri="{0D108BD9-81ED-4DB2-BD59-A6C34878D82A}">
                    <a16:rowId xmlns:a16="http://schemas.microsoft.com/office/drawing/2014/main" val="1049709187"/>
                  </a:ext>
                </a:extLst>
              </a:tr>
              <a:tr h="942237">
                <a:tc>
                  <a:txBody>
                    <a:bodyPr/>
                    <a:lstStyle/>
                    <a:p>
                      <a:pPr algn="l" latinLnBrk="0"/>
                      <a:r>
                        <a:rPr lang="en-US" sz="2400" b="0">
                          <a:effectLst/>
                        </a:rPr>
                        <a:t>QDateEdit(self)</a:t>
                      </a:r>
                      <a:endParaRPr lang="en-US" sz="2400" b="0">
                        <a:effectLst/>
                        <a:latin typeface="+mj-lt"/>
                      </a:endParaRPr>
                    </a:p>
                  </a:txBody>
                  <a:tcPr marL="14205" marR="14205" marT="7102" marB="7102" anchor="ctr"/>
                </a:tc>
                <a:tc>
                  <a:txBody>
                    <a:bodyPr/>
                    <a:lstStyle/>
                    <a:p>
                      <a:pPr algn="l" latinLnBrk="0"/>
                      <a:r>
                        <a:rPr lang="vi-VN" sz="2400" b="0">
                          <a:effectLst/>
                        </a:rPr>
                        <a:t>Constructor để tạo đối tượng QDateEdit. Nếu dùng constructor này thì người sử dụng sẽ dùng các phím mũi tên lên/xuống hay nhấn vào biểu tượng lên/xuống của widget để thay đổi ngày tháng năm.</a:t>
                      </a:r>
                      <a:endParaRPr lang="vi-VN" sz="2400" b="0">
                        <a:effectLst/>
                        <a:latin typeface="+mj-lt"/>
                      </a:endParaRPr>
                    </a:p>
                  </a:txBody>
                  <a:tcPr marL="14205" marR="14205" marT="7102" marB="7102" anchor="ctr"/>
                </a:tc>
                <a:extLst>
                  <a:ext uri="{0D108BD9-81ED-4DB2-BD59-A6C34878D82A}">
                    <a16:rowId xmlns:a16="http://schemas.microsoft.com/office/drawing/2014/main" val="1944475943"/>
                  </a:ext>
                </a:extLst>
              </a:tr>
              <a:tr h="577653">
                <a:tc>
                  <a:txBody>
                    <a:bodyPr/>
                    <a:lstStyle/>
                    <a:p>
                      <a:pPr algn="l" latinLnBrk="0"/>
                      <a:r>
                        <a:rPr lang="en-US" sz="2400" b="0">
                          <a:effectLst/>
                        </a:rPr>
                        <a:t>QDateEdit(self,calendarPopup=</a:t>
                      </a:r>
                      <a:r>
                        <a:rPr lang="en-US" sz="2400" b="1">
                          <a:effectLst/>
                        </a:rPr>
                        <a:t>True</a:t>
                      </a:r>
                      <a:r>
                        <a:rPr lang="en-US" sz="2400" b="0">
                          <a:effectLst/>
                        </a:rPr>
                        <a:t>)</a:t>
                      </a:r>
                      <a:endParaRPr lang="en-US" sz="2400" b="0">
                        <a:effectLst/>
                        <a:latin typeface="+mj-lt"/>
                      </a:endParaRPr>
                    </a:p>
                  </a:txBody>
                  <a:tcPr marL="14205" marR="14205" marT="7102" marB="7102" anchor="ctr"/>
                </a:tc>
                <a:tc>
                  <a:txBody>
                    <a:bodyPr/>
                    <a:lstStyle/>
                    <a:p>
                      <a:pPr algn="l" latinLnBrk="0"/>
                      <a:r>
                        <a:rPr lang="vi-VN" sz="2400" b="0">
                          <a:effectLst/>
                        </a:rPr>
                        <a:t>Constructor để tạo đối tượng QDateEdit. Nếu dùng constructor này thì người sử dụng sẽ dùng Calendar popup để lựa chọn</a:t>
                      </a:r>
                      <a:endParaRPr lang="vi-VN" sz="2400" b="0">
                        <a:effectLst/>
                        <a:latin typeface="+mj-lt"/>
                      </a:endParaRPr>
                    </a:p>
                  </a:txBody>
                  <a:tcPr marL="14205" marR="14205" marT="7102" marB="7102" anchor="ctr"/>
                </a:tc>
                <a:extLst>
                  <a:ext uri="{0D108BD9-81ED-4DB2-BD59-A6C34878D82A}">
                    <a16:rowId xmlns:a16="http://schemas.microsoft.com/office/drawing/2014/main" val="2181872388"/>
                  </a:ext>
                </a:extLst>
              </a:tr>
              <a:tr h="776517">
                <a:tc>
                  <a:txBody>
                    <a:bodyPr/>
                    <a:lstStyle/>
                    <a:p>
                      <a:pPr algn="l" latinLnBrk="0"/>
                      <a:r>
                        <a:rPr lang="en-US" sz="2400" b="0">
                          <a:effectLst/>
                        </a:rPr>
                        <a:t>date()</a:t>
                      </a:r>
                      <a:endParaRPr lang="en-US" sz="2400" b="0">
                        <a:effectLst/>
                        <a:latin typeface="+mj-lt"/>
                      </a:endParaRPr>
                    </a:p>
                  </a:txBody>
                  <a:tcPr marL="14205" marR="14205" marT="7102" marB="7102" anchor="ctr"/>
                </a:tc>
                <a:tc>
                  <a:txBody>
                    <a:bodyPr/>
                    <a:lstStyle/>
                    <a:p>
                      <a:pPr algn="l" latinLnBrk="0"/>
                      <a:r>
                        <a:rPr lang="vi-VN" sz="2400" b="0">
                          <a:effectLst/>
                        </a:rPr>
                        <a:t>Hàm trả về ngày tháng năm mà người sử dụng nhập trên giao diện, nó có kiểu QDate, do đó muốn chuyển về date trong python thuần túy thì ta gọi thêm hàm toPyDate()</a:t>
                      </a:r>
                      <a:endParaRPr lang="vi-VN" sz="2400" b="0">
                        <a:effectLst/>
                        <a:latin typeface="+mj-lt"/>
                      </a:endParaRPr>
                    </a:p>
                  </a:txBody>
                  <a:tcPr marL="14205" marR="14205" marT="7102" marB="7102" anchor="ctr"/>
                </a:tc>
                <a:extLst>
                  <a:ext uri="{0D108BD9-81ED-4DB2-BD59-A6C34878D82A}">
                    <a16:rowId xmlns:a16="http://schemas.microsoft.com/office/drawing/2014/main" val="617966839"/>
                  </a:ext>
                </a:extLst>
              </a:tr>
            </a:tbl>
          </a:graphicData>
        </a:graphic>
      </p:graphicFrame>
    </p:spTree>
    <p:extLst>
      <p:ext uri="{BB962C8B-B14F-4D97-AF65-F5344CB8AC3E}">
        <p14:creationId xmlns:p14="http://schemas.microsoft.com/office/powerpoint/2010/main" val="159358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5.4.8. QDateEdit</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graphicFrame>
        <p:nvGraphicFramePr>
          <p:cNvPr id="8" name="Table 7">
            <a:extLst>
              <a:ext uri="{FF2B5EF4-FFF2-40B4-BE49-F238E27FC236}">
                <a16:creationId xmlns:a16="http://schemas.microsoft.com/office/drawing/2014/main" id="{0F84B2CC-C313-B7D7-C813-C9BC0AB2A23C}"/>
              </a:ext>
            </a:extLst>
          </p:cNvPr>
          <p:cNvGraphicFramePr>
            <a:graphicFrameLocks noGrp="1"/>
          </p:cNvGraphicFramePr>
          <p:nvPr>
            <p:extLst>
              <p:ext uri="{D42A27DB-BD31-4B8C-83A1-F6EECF244321}">
                <p14:modId xmlns:p14="http://schemas.microsoft.com/office/powerpoint/2010/main" val="3332273082"/>
              </p:ext>
            </p:extLst>
          </p:nvPr>
        </p:nvGraphicFramePr>
        <p:xfrm>
          <a:off x="728132" y="1011106"/>
          <a:ext cx="10729470" cy="4488548"/>
        </p:xfrm>
        <a:graphic>
          <a:graphicData uri="http://schemas.openxmlformats.org/drawingml/2006/table">
            <a:tbl>
              <a:tblPr>
                <a:tableStyleId>{5940675A-B579-460E-94D1-54222C63F5DA}</a:tableStyleId>
              </a:tblPr>
              <a:tblGrid>
                <a:gridCol w="4137688">
                  <a:extLst>
                    <a:ext uri="{9D8B030D-6E8A-4147-A177-3AD203B41FA5}">
                      <a16:colId xmlns:a16="http://schemas.microsoft.com/office/drawing/2014/main" val="1210437796"/>
                    </a:ext>
                  </a:extLst>
                </a:gridCol>
                <a:gridCol w="6591782">
                  <a:extLst>
                    <a:ext uri="{9D8B030D-6E8A-4147-A177-3AD203B41FA5}">
                      <a16:colId xmlns:a16="http://schemas.microsoft.com/office/drawing/2014/main" val="1819775835"/>
                    </a:ext>
                  </a:extLst>
                </a:gridCol>
              </a:tblGrid>
              <a:tr h="179925">
                <a:tc>
                  <a:txBody>
                    <a:bodyPr/>
                    <a:lstStyle/>
                    <a:p>
                      <a:pPr algn="l" latinLnBrk="0"/>
                      <a:r>
                        <a:rPr lang="vi-VN" sz="2400" b="1">
                          <a:effectLst/>
                        </a:rPr>
                        <a:t>Thuộc tính, phương thức, signal</a:t>
                      </a:r>
                      <a:endParaRPr lang="vi-VN" sz="2400" b="1">
                        <a:effectLst/>
                        <a:latin typeface="+mj-lt"/>
                      </a:endParaRPr>
                    </a:p>
                  </a:txBody>
                  <a:tcPr marL="14205" marR="14205" marT="7102" marB="7102" anchor="ctr"/>
                </a:tc>
                <a:tc>
                  <a:txBody>
                    <a:bodyPr/>
                    <a:lstStyle/>
                    <a:p>
                      <a:pPr algn="l" latinLnBrk="0"/>
                      <a:r>
                        <a:rPr lang="en-US" sz="2400" b="1">
                          <a:effectLst/>
                        </a:rPr>
                        <a:t>Ý nghĩa chức năng</a:t>
                      </a:r>
                      <a:endParaRPr lang="en-US" sz="2400" b="1">
                        <a:effectLst/>
                        <a:latin typeface="+mj-lt"/>
                      </a:endParaRPr>
                    </a:p>
                  </a:txBody>
                  <a:tcPr marL="14205" marR="14205" marT="7102" marB="7102" anchor="ctr"/>
                </a:tc>
                <a:extLst>
                  <a:ext uri="{0D108BD9-81ED-4DB2-BD59-A6C34878D82A}">
                    <a16:rowId xmlns:a16="http://schemas.microsoft.com/office/drawing/2014/main" val="1049709187"/>
                  </a:ext>
                </a:extLst>
              </a:tr>
              <a:tr h="246213">
                <a:tc>
                  <a:txBody>
                    <a:bodyPr/>
                    <a:lstStyle/>
                    <a:p>
                      <a:pPr algn="l" latinLnBrk="0"/>
                      <a:r>
                        <a:rPr lang="en-US" sz="2400" b="0">
                          <a:effectLst/>
                        </a:rPr>
                        <a:t>setDate(date)</a:t>
                      </a:r>
                      <a:endParaRPr lang="en-US" sz="2400" b="0">
                        <a:effectLst/>
                        <a:latin typeface="+mj-lt"/>
                      </a:endParaRPr>
                    </a:p>
                  </a:txBody>
                  <a:tcPr marL="14205" marR="14205" marT="7102" marB="7102" anchor="ctr"/>
                </a:tc>
                <a:tc>
                  <a:txBody>
                    <a:bodyPr/>
                    <a:lstStyle/>
                    <a:p>
                      <a:pPr algn="l" latinLnBrk="0"/>
                      <a:r>
                        <a:rPr lang="en-US" sz="2400" b="0">
                          <a:effectLst/>
                        </a:rPr>
                        <a:t>Hàm thiết lập Ngày – Tháng – Năm cho widget</a:t>
                      </a:r>
                      <a:endParaRPr lang="en-US" sz="2400" b="0">
                        <a:effectLst/>
                        <a:latin typeface="+mj-lt"/>
                      </a:endParaRPr>
                    </a:p>
                  </a:txBody>
                  <a:tcPr marL="14205" marR="14205" marT="7102" marB="7102" anchor="ctr"/>
                </a:tc>
                <a:extLst>
                  <a:ext uri="{0D108BD9-81ED-4DB2-BD59-A6C34878D82A}">
                    <a16:rowId xmlns:a16="http://schemas.microsoft.com/office/drawing/2014/main" val="2963439379"/>
                  </a:ext>
                </a:extLst>
              </a:tr>
              <a:tr h="146781">
                <a:tc>
                  <a:txBody>
                    <a:bodyPr/>
                    <a:lstStyle/>
                    <a:p>
                      <a:pPr algn="l" latinLnBrk="0"/>
                      <a:r>
                        <a:rPr lang="en-US" sz="2400" b="0">
                          <a:effectLst/>
                        </a:rPr>
                        <a:t>minimumDate</a:t>
                      </a:r>
                      <a:endParaRPr lang="en-US" sz="2400" b="0">
                        <a:effectLst/>
                        <a:latin typeface="+mj-lt"/>
                      </a:endParaRPr>
                    </a:p>
                  </a:txBody>
                  <a:tcPr marL="14205" marR="14205" marT="7102" marB="7102" anchor="ctr"/>
                </a:tc>
                <a:tc>
                  <a:txBody>
                    <a:bodyPr/>
                    <a:lstStyle/>
                    <a:p>
                      <a:pPr algn="l" latinLnBrk="0"/>
                      <a:r>
                        <a:rPr lang="en-US" sz="2400" b="0">
                          <a:effectLst/>
                        </a:rPr>
                        <a:t>Thuộc tính thiết lập ngày nhỏ nhất</a:t>
                      </a:r>
                      <a:endParaRPr lang="en-US" sz="2400" b="0">
                        <a:effectLst/>
                        <a:latin typeface="+mj-lt"/>
                      </a:endParaRPr>
                    </a:p>
                  </a:txBody>
                  <a:tcPr marL="14205" marR="14205" marT="7102" marB="7102" anchor="ctr"/>
                </a:tc>
                <a:extLst>
                  <a:ext uri="{0D108BD9-81ED-4DB2-BD59-A6C34878D82A}">
                    <a16:rowId xmlns:a16="http://schemas.microsoft.com/office/drawing/2014/main" val="4161933792"/>
                  </a:ext>
                </a:extLst>
              </a:tr>
              <a:tr h="146781">
                <a:tc>
                  <a:txBody>
                    <a:bodyPr/>
                    <a:lstStyle/>
                    <a:p>
                      <a:pPr algn="l" latinLnBrk="0"/>
                      <a:r>
                        <a:rPr lang="en-US" sz="2400" b="0">
                          <a:effectLst/>
                        </a:rPr>
                        <a:t>maximumDate</a:t>
                      </a:r>
                      <a:endParaRPr lang="en-US" sz="2400" b="0">
                        <a:effectLst/>
                        <a:latin typeface="+mj-lt"/>
                      </a:endParaRPr>
                    </a:p>
                  </a:txBody>
                  <a:tcPr marL="14205" marR="14205" marT="7102" marB="7102" anchor="ctr"/>
                </a:tc>
                <a:tc>
                  <a:txBody>
                    <a:bodyPr/>
                    <a:lstStyle/>
                    <a:p>
                      <a:pPr algn="l" latinLnBrk="0"/>
                      <a:r>
                        <a:rPr lang="en-US" sz="2400" b="0">
                          <a:effectLst/>
                        </a:rPr>
                        <a:t>Thuộc tính thiết lập ngày lớn nhất</a:t>
                      </a:r>
                      <a:endParaRPr lang="en-US" sz="2400" b="0">
                        <a:effectLst/>
                        <a:latin typeface="+mj-lt"/>
                      </a:endParaRPr>
                    </a:p>
                  </a:txBody>
                  <a:tcPr marL="14205" marR="14205" marT="7102" marB="7102" anchor="ctr"/>
                </a:tc>
                <a:extLst>
                  <a:ext uri="{0D108BD9-81ED-4DB2-BD59-A6C34878D82A}">
                    <a16:rowId xmlns:a16="http://schemas.microsoft.com/office/drawing/2014/main" val="975911100"/>
                  </a:ext>
                </a:extLst>
              </a:tr>
              <a:tr h="411933">
                <a:tc>
                  <a:txBody>
                    <a:bodyPr/>
                    <a:lstStyle/>
                    <a:p>
                      <a:pPr algn="l" latinLnBrk="0"/>
                      <a:r>
                        <a:rPr lang="en-US" sz="2400" b="0">
                          <a:effectLst/>
                        </a:rPr>
                        <a:t>setDisplayFormat()</a:t>
                      </a:r>
                      <a:endParaRPr lang="en-US" sz="2400" b="0">
                        <a:effectLst/>
                        <a:latin typeface="+mj-lt"/>
                      </a:endParaRPr>
                    </a:p>
                  </a:txBody>
                  <a:tcPr marL="14205" marR="14205" marT="7102" marB="7102" anchor="ctr"/>
                </a:tc>
                <a:tc>
                  <a:txBody>
                    <a:bodyPr/>
                    <a:lstStyle/>
                    <a:p>
                      <a:pPr algn="l" latinLnBrk="0"/>
                      <a:r>
                        <a:rPr lang="vi-VN" sz="2400" b="0">
                          <a:effectLst/>
                        </a:rPr>
                        <a:t>Phương thức xác định cách thức hiện thị dữ liệu Ngày – Tháng – Năm lên giao diện</a:t>
                      </a:r>
                      <a:endParaRPr lang="vi-VN" sz="2400" b="0">
                        <a:effectLst/>
                        <a:latin typeface="+mj-lt"/>
                      </a:endParaRPr>
                    </a:p>
                  </a:txBody>
                  <a:tcPr marL="14205" marR="14205" marT="7102" marB="7102" anchor="ctr"/>
                </a:tc>
                <a:extLst>
                  <a:ext uri="{0D108BD9-81ED-4DB2-BD59-A6C34878D82A}">
                    <a16:rowId xmlns:a16="http://schemas.microsoft.com/office/drawing/2014/main" val="3920545935"/>
                  </a:ext>
                </a:extLst>
              </a:tr>
              <a:tr h="544509">
                <a:tc>
                  <a:txBody>
                    <a:bodyPr/>
                    <a:lstStyle/>
                    <a:p>
                      <a:pPr algn="l" latinLnBrk="0"/>
                      <a:r>
                        <a:rPr lang="en-US" sz="2400" b="0">
                          <a:effectLst/>
                        </a:rPr>
                        <a:t>editingFinished</a:t>
                      </a:r>
                      <a:endParaRPr lang="en-US" sz="2400" b="0">
                        <a:effectLst/>
                        <a:latin typeface="+mj-lt"/>
                      </a:endParaRPr>
                    </a:p>
                  </a:txBody>
                  <a:tcPr marL="14205" marR="14205" marT="7102" marB="7102" anchor="ctr"/>
                </a:tc>
                <a:tc>
                  <a:txBody>
                    <a:bodyPr/>
                    <a:lstStyle/>
                    <a:p>
                      <a:pPr algn="l" latinLnBrk="0"/>
                      <a:r>
                        <a:rPr lang="vi-VN" sz="2400" b="0">
                          <a:effectLst/>
                        </a:rPr>
                        <a:t>Signal để xử lý khi người dùng hoàn tất việc nhập liệu Ngày – Tháng – Năm (đã chọn và nhấn phím Enter)</a:t>
                      </a:r>
                      <a:endParaRPr lang="vi-VN" sz="2400" b="0">
                        <a:effectLst/>
                        <a:latin typeface="+mj-lt"/>
                      </a:endParaRPr>
                    </a:p>
                  </a:txBody>
                  <a:tcPr marL="14205" marR="14205" marT="7102" marB="7102" anchor="ctr"/>
                </a:tc>
                <a:extLst>
                  <a:ext uri="{0D108BD9-81ED-4DB2-BD59-A6C34878D82A}">
                    <a16:rowId xmlns:a16="http://schemas.microsoft.com/office/drawing/2014/main" val="1438478946"/>
                  </a:ext>
                </a:extLst>
              </a:tr>
              <a:tr h="378789">
                <a:tc>
                  <a:txBody>
                    <a:bodyPr/>
                    <a:lstStyle/>
                    <a:p>
                      <a:pPr algn="l" latinLnBrk="0"/>
                      <a:r>
                        <a:rPr lang="en-US" sz="2400" b="0">
                          <a:effectLst/>
                        </a:rPr>
                        <a:t>dateChanged</a:t>
                      </a:r>
                      <a:endParaRPr lang="en-US" sz="2400" b="0">
                        <a:effectLst/>
                        <a:latin typeface="+mj-lt"/>
                      </a:endParaRPr>
                    </a:p>
                  </a:txBody>
                  <a:tcPr marL="14205" marR="14205" marT="7102" marB="7102" anchor="ctr"/>
                </a:tc>
                <a:tc>
                  <a:txBody>
                    <a:bodyPr/>
                    <a:lstStyle/>
                    <a:p>
                      <a:pPr algn="l" latinLnBrk="0"/>
                      <a:r>
                        <a:rPr lang="vi-VN" sz="2400" b="0">
                          <a:effectLst/>
                        </a:rPr>
                        <a:t>Signal để xử lý khi người dùng chọn lựa Ngày – Tháng – Năm trên Widget</a:t>
                      </a:r>
                      <a:endParaRPr lang="vi-VN" sz="2400" b="0">
                        <a:effectLst/>
                        <a:latin typeface="+mj-lt"/>
                      </a:endParaRPr>
                    </a:p>
                  </a:txBody>
                  <a:tcPr marL="14205" marR="14205" marT="7102" marB="7102" anchor="ctr"/>
                </a:tc>
                <a:extLst>
                  <a:ext uri="{0D108BD9-81ED-4DB2-BD59-A6C34878D82A}">
                    <a16:rowId xmlns:a16="http://schemas.microsoft.com/office/drawing/2014/main" val="3300216434"/>
                  </a:ext>
                </a:extLst>
              </a:tr>
            </a:tbl>
          </a:graphicData>
        </a:graphic>
      </p:graphicFrame>
    </p:spTree>
    <p:extLst>
      <p:ext uri="{BB962C8B-B14F-4D97-AF65-F5344CB8AC3E}">
        <p14:creationId xmlns:p14="http://schemas.microsoft.com/office/powerpoint/2010/main" val="4177465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5.4.8. QDateEdit</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Rectangle 1">
            <a:extLst>
              <a:ext uri="{FF2B5EF4-FFF2-40B4-BE49-F238E27FC236}">
                <a16:creationId xmlns:a16="http://schemas.microsoft.com/office/drawing/2014/main" id="{0DFAD981-4D9D-039C-78D8-83532FB3A0F1}"/>
              </a:ext>
            </a:extLst>
          </p:cNvPr>
          <p:cNvSpPr>
            <a:spLocks noChangeArrowheads="1"/>
          </p:cNvSpPr>
          <p:nvPr/>
        </p:nvSpPr>
        <p:spPr bwMode="auto">
          <a:xfrm>
            <a:off x="558406" y="889385"/>
            <a:ext cx="11482086" cy="553997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sng"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Bước 1:</a:t>
            </a: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 Khai báo và khởi tạo đối tượng QDateEdit</a:t>
            </a: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self</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date_edit </a:t>
            </a:r>
            <a:r>
              <a:rPr kumimoji="0" lang="en-US" altLang="en-US" sz="2400" b="0" i="0" u="none" strike="noStrike" cap="none" normalizeH="0" baseline="0">
                <a:ln>
                  <a:noFill/>
                </a:ln>
                <a:solidFill>
                  <a:srgbClr val="C72C4C"/>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QDateEdit</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self</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calendarPopup</a:t>
            </a:r>
            <a:r>
              <a:rPr kumimoji="0" lang="en-US" altLang="en-US" sz="2400" b="0" i="0" u="none" strike="noStrike" cap="none" normalizeH="0" baseline="0">
                <a:ln>
                  <a:noFill/>
                </a:ln>
                <a:solidFill>
                  <a:srgbClr val="C72C4C"/>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990055"/>
                </a:solidFill>
                <a:effectLst/>
                <a:latin typeface="Times New Roman" panose="02020603050405020304" pitchFamily="18" charset="0"/>
                <a:ea typeface="inherit"/>
                <a:cs typeface="Times New Roman" panose="02020603050405020304" pitchFamily="18" charset="0"/>
              </a:rPr>
              <a:t>True</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sng"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Bước 2:</a:t>
            </a: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 Thiết lập các giá trị cho các thuộc tính</a:t>
            </a: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lvl="1">
              <a:buClrTx/>
              <a:buFontTx/>
              <a:buNone/>
            </a:pP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today</a:t>
            </a:r>
            <a:r>
              <a:rPr kumimoji="0" lang="en-US" altLang="en-US" sz="2400" b="0" i="0" u="none" strike="noStrike" cap="none" normalizeH="0" baseline="0">
                <a:ln>
                  <a:noFill/>
                </a:ln>
                <a:solidFill>
                  <a:srgbClr val="C72C4C"/>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date</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today</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a:t>
            </a:r>
          </a:p>
          <a:p>
            <a:pPr lvl="1">
              <a:buClrTx/>
              <a:buFontTx/>
              <a:buNone/>
            </a:pP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self</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date_edit</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setDate</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today</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a:t>
            </a:r>
          </a:p>
          <a:p>
            <a:pPr lvl="1">
              <a:buClrTx/>
              <a:buFontTx/>
              <a:buNone/>
            </a:pP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self</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date_edit</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setDisplayFormat</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407B08"/>
                </a:solidFill>
                <a:effectLst/>
                <a:latin typeface="Times New Roman" panose="02020603050405020304" pitchFamily="18" charset="0"/>
                <a:ea typeface="inherit"/>
                <a:cs typeface="Times New Roman" panose="02020603050405020304" pitchFamily="18" charset="0"/>
              </a:rPr>
              <a:t>"dd/MM/yyyy"</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Mã lệnh ở trên thiết lập ngày hiện tại của máy tính cho QDateEdit thông qua hàm setDate. Và thiết lập cách thức hiển thị Ngày – Tháng- Năm cho QDateEdit. Ở ví dụ trên ta dùng cú pháp: </a:t>
            </a:r>
            <a:r>
              <a:rPr kumimoji="0" lang="en-US" altLang="en-US" sz="2400" b="1" i="0" u="none" strike="noStrike" cap="none" normalizeH="0" baseline="0">
                <a:ln>
                  <a:noFill/>
                </a:ln>
                <a:solidFill>
                  <a:srgbClr val="FF0000"/>
                </a:solidFill>
                <a:effectLst/>
                <a:latin typeface="Times New Roman" panose="02020603050405020304" pitchFamily="18" charset="0"/>
                <a:cs typeface="Times New Roman" panose="02020603050405020304" pitchFamily="18" charset="0"/>
              </a:rPr>
              <a:t>dd/MM/yyyy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dd</a:t>
            </a: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 Ký hiệu </a:t>
            </a:r>
            <a:r>
              <a:rPr kumimoji="0" lang="en-US" altLang="en-US" sz="2400" b="1"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d</a:t>
            </a: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 đại diện cho day, ta viết 2 ký tự dd thì những ngày nhỏ hơn 9 sẽ tự động được chèn thêm số 0 đằng trước. Ví dụ như 08, 07</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MM</a:t>
            </a: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 Ký hiệu </a:t>
            </a:r>
            <a:r>
              <a:rPr kumimoji="0" lang="en-US" altLang="en-US" sz="2400" b="1"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M</a:t>
            </a: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 đại hiện cho Month, ta viết 2 ký tự MM thì những tháng nhỏ hơn 9 sẽ tự động được chèn thêm số 0 đằng trước. Ví dụ tháng 01, tháng 02</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yyyy</a:t>
            </a: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 Ký hiệu </a:t>
            </a:r>
            <a:r>
              <a:rPr kumimoji="0" lang="en-US" altLang="en-US" sz="2400" b="1"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y</a:t>
            </a: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 đại diện cho Year, ta viết 4 ký tự yyyy để lấy đầy đủ năm với 4 ký số, ví dụ 2024, 2023, 2022…</a:t>
            </a: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3373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5.4.8. QDateEdit</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Rectangle 1">
            <a:extLst>
              <a:ext uri="{FF2B5EF4-FFF2-40B4-BE49-F238E27FC236}">
                <a16:creationId xmlns:a16="http://schemas.microsoft.com/office/drawing/2014/main" id="{0DFAD981-4D9D-039C-78D8-83532FB3A0F1}"/>
              </a:ext>
            </a:extLst>
          </p:cNvPr>
          <p:cNvSpPr>
            <a:spLocks noChangeArrowheads="1"/>
          </p:cNvSpPr>
          <p:nvPr/>
        </p:nvSpPr>
        <p:spPr bwMode="auto">
          <a:xfrm>
            <a:off x="548081" y="916477"/>
            <a:ext cx="11482086" cy="443198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sng"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Bước 3:</a:t>
            </a: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 Thiết lập signal cho QDateEdit khi người sử dụng lựa chọn xong Ngày Tháng Năm</a:t>
            </a: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self</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date_edit</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editingFinished</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connect</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self</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SelectedDate</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1" u="none" strike="noStrike" cap="none" normalizeH="0" baseline="0">
                <a:ln>
                  <a:noFill/>
                </a:ln>
                <a:solidFill>
                  <a:srgbClr val="C72C4C"/>
                </a:solidFill>
                <a:effectLst/>
                <a:latin typeface="Times New Roman" panose="02020603050405020304" pitchFamily="18" charset="0"/>
                <a:ea typeface="inherit"/>
                <a:cs typeface="Times New Roman" panose="02020603050405020304" pitchFamily="18" charset="0"/>
              </a:rPr>
              <a:t>def</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a:t>
            </a:r>
            <a:r>
              <a:rPr kumimoji="0" lang="en-US" altLang="en-US" sz="2400" b="0" i="0" u="none" strike="noStrike" cap="none" normalizeH="0" baseline="0">
                <a:ln>
                  <a:noFill/>
                </a:ln>
                <a:solidFill>
                  <a:srgbClr val="0077AA"/>
                </a:solidFill>
                <a:effectLst/>
                <a:latin typeface="Times New Roman" panose="02020603050405020304" pitchFamily="18" charset="0"/>
                <a:ea typeface="inherit"/>
                <a:cs typeface="Times New Roman" panose="02020603050405020304" pitchFamily="18" charset="0"/>
              </a:rPr>
              <a:t>SelectedDate</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self</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a:solidFill>
                  <a:srgbClr val="1A1A1A"/>
                </a:solidFill>
                <a:latin typeface="Times New Roman" panose="02020603050405020304" pitchFamily="18" charset="0"/>
                <a:ea typeface="inherit"/>
                <a:cs typeface="Times New Roman" panose="02020603050405020304" pitchFamily="18" charset="0"/>
              </a:rPr>
              <a:t>	</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value </a:t>
            </a:r>
            <a:r>
              <a:rPr kumimoji="0" lang="en-US" altLang="en-US" sz="2400" b="0" i="0" u="none" strike="noStrike" cap="none" normalizeH="0" baseline="0">
                <a:ln>
                  <a:noFill/>
                </a:ln>
                <a:solidFill>
                  <a:srgbClr val="C72C4C"/>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self</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date_edit</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date</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a:solidFill>
                  <a:srgbClr val="1A1A1A"/>
                </a:solidFill>
                <a:latin typeface="Times New Roman" panose="02020603050405020304" pitchFamily="18" charset="0"/>
                <a:ea typeface="inherit"/>
                <a:cs typeface="Times New Roman" panose="02020603050405020304" pitchFamily="18" charset="0"/>
              </a:rPr>
              <a:t>	</a:t>
            </a:r>
            <a:r>
              <a:rPr kumimoji="0" lang="en-US" altLang="en-US" sz="2400" b="0" i="0" u="none" strike="noStrike" cap="none" normalizeH="0" baseline="0">
                <a:ln>
                  <a:noFill/>
                </a:ln>
                <a:solidFill>
                  <a:srgbClr val="C72C4C"/>
                </a:solidFill>
                <a:effectLst/>
                <a:latin typeface="Times New Roman" panose="02020603050405020304" pitchFamily="18" charset="0"/>
                <a:ea typeface="inherit"/>
                <a:cs typeface="Times New Roman" panose="02020603050405020304" pitchFamily="18" charset="0"/>
              </a:rPr>
              <a:t>print</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1" u="none" strike="noStrike" cap="none" normalizeH="0" baseline="0">
                <a:ln>
                  <a:noFill/>
                </a:ln>
                <a:solidFill>
                  <a:srgbClr val="407B08"/>
                </a:solidFill>
                <a:effectLst/>
                <a:latin typeface="Times New Roman" panose="02020603050405020304" pitchFamily="18" charset="0"/>
                <a:ea typeface="inherit"/>
                <a:cs typeface="Times New Roman" panose="02020603050405020304" pitchFamily="18" charset="0"/>
              </a:rPr>
              <a:t>type</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value</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a:solidFill>
                  <a:srgbClr val="1A1A1A"/>
                </a:solidFill>
                <a:latin typeface="Times New Roman" panose="02020603050405020304" pitchFamily="18" charset="0"/>
                <a:ea typeface="inherit"/>
                <a:cs typeface="Times New Roman" panose="02020603050405020304" pitchFamily="18" charset="0"/>
              </a:rPr>
              <a:t>	</a:t>
            </a:r>
            <a:r>
              <a:rPr kumimoji="0" lang="en-US" altLang="en-US" sz="2400" b="0" i="0" u="none" strike="noStrike" cap="none" normalizeH="0" baseline="0">
                <a:ln>
                  <a:noFill/>
                </a:ln>
                <a:solidFill>
                  <a:srgbClr val="C72C4C"/>
                </a:solidFill>
                <a:effectLst/>
                <a:latin typeface="Times New Roman" panose="02020603050405020304" pitchFamily="18" charset="0"/>
                <a:ea typeface="inherit"/>
                <a:cs typeface="Times New Roman" panose="02020603050405020304" pitchFamily="18" charset="0"/>
              </a:rPr>
              <a:t>print</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1" u="none" strike="noStrike" cap="none" normalizeH="0" baseline="0">
                <a:ln>
                  <a:noFill/>
                </a:ln>
                <a:solidFill>
                  <a:srgbClr val="407B08"/>
                </a:solidFill>
                <a:effectLst/>
                <a:latin typeface="Times New Roman" panose="02020603050405020304" pitchFamily="18" charset="0"/>
                <a:ea typeface="inherit"/>
                <a:cs typeface="Times New Roman" panose="02020603050405020304" pitchFamily="18" charset="0"/>
              </a:rPr>
              <a:t>str</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value</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toPyDate</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Hàm date() sẽ trả về dữ liệu có kiểu QDate, nên muốn đưa về Python date thì ta gọi thêm hàm </a:t>
            </a:r>
            <a:r>
              <a:rPr kumimoji="0" lang="en-US" altLang="en-US" sz="2400" b="1"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toPyDate()</a:t>
            </a: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0077435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985</TotalTime>
  <Words>3339</Words>
  <Application>Microsoft Office PowerPoint</Application>
  <PresentationFormat>Widescreen</PresentationFormat>
  <Paragraphs>326</Paragraphs>
  <Slides>34</Slides>
  <Notes>34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Arial</vt:lpstr>
      <vt:lpstr>Cambria</vt:lpstr>
      <vt:lpstr>Lato</vt:lpstr>
      <vt:lpstr>Times New Roman</vt:lpstr>
      <vt:lpstr>Arial Unicode MS</vt:lpstr>
      <vt:lpstr>Lato Black</vt:lpstr>
      <vt:lpstr>Calibri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Pí Yeah</dc:creator>
  <cp:lastModifiedBy>Trần Duy Thanh</cp:lastModifiedBy>
  <cp:revision>301</cp:revision>
  <dcterms:created xsi:type="dcterms:W3CDTF">2022-12-02T04:21:00Z</dcterms:created>
  <dcterms:modified xsi:type="dcterms:W3CDTF">2024-03-09T04:54:32Z</dcterms:modified>
</cp:coreProperties>
</file>